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ontserrat Medium"/>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Medium-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italic.fntdata"/><Relationship Id="rId25" Type="http://schemas.openxmlformats.org/officeDocument/2006/relationships/font" Target="fonts/MontserratMedium-bold.fntdata"/><Relationship Id="rId27" Type="http://schemas.openxmlformats.org/officeDocument/2006/relationships/font" Target="fonts/MontserratMedium-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4507fb0e47_0_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4507fb0e4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4507fb0e47_0_43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4507fb0e47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we’re going to get into those multiple choice questions about each of the 18 Drivers.  Simply click on the best answer for your present situation.  The little grey text will give you some additional food for thought.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4507fb0e47_0_44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4507fb0e47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What’s the size of your market potential?  In other words, do you have room to grow?</a:t>
            </a:r>
            <a:endParaRPr sz="1000"/>
          </a:p>
          <a:p>
            <a:pPr indent="-292100" lvl="0" marL="457200" rtl="0" algn="l">
              <a:spcBef>
                <a:spcPts val="0"/>
              </a:spcBef>
              <a:spcAft>
                <a:spcPts val="0"/>
              </a:spcAft>
              <a:buSzPts val="1000"/>
              <a:buChar char="●"/>
            </a:pPr>
            <a:r>
              <a:rPr lang="en" sz="1000"/>
              <a:t>How are you doing in terms of capturing the available market?</a:t>
            </a:r>
            <a:endParaRPr sz="1000"/>
          </a:p>
          <a:p>
            <a:pPr indent="-292100" lvl="0" marL="457200" rtl="0" algn="l">
              <a:spcBef>
                <a:spcPts val="0"/>
              </a:spcBef>
              <a:spcAft>
                <a:spcPts val="0"/>
              </a:spcAft>
              <a:buSzPts val="1000"/>
              <a:buChar char="●"/>
            </a:pPr>
            <a:r>
              <a:rPr lang="en" sz="1000"/>
              <a:t>Next, how assured are you that tomorrow’s customers or clients are going to pay your light bill?  Some industries don’t have contractual agreements with customers.  But they make up for future assurances is other ways, such as a grocery store in a high traffic area.  Some should have contractual arrangements in place, such as a manufacturer who has a customer with a large order that will occupy a large percentage of the available operations or output.</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507fb0e47_0_44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4507fb0e47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Do you have reason to believe that it would be hard for a competitor to move in next door and steal market share from you?  Would it be easy?</a:t>
            </a:r>
            <a:endParaRPr sz="1000"/>
          </a:p>
          <a:p>
            <a:pPr indent="-292100" lvl="0" marL="457200" rtl="0" algn="l">
              <a:spcBef>
                <a:spcPts val="0"/>
              </a:spcBef>
              <a:spcAft>
                <a:spcPts val="0"/>
              </a:spcAft>
              <a:buSzPts val="1000"/>
              <a:buChar char="●"/>
            </a:pPr>
            <a:r>
              <a:rPr lang="en" sz="1000"/>
              <a:t>Can your articulate your competitive advantage to the world?  If you were on Shark Tank, how would you describe your unique selling position?</a:t>
            </a:r>
            <a:endParaRPr sz="1000"/>
          </a:p>
          <a:p>
            <a:pPr indent="-292100" lvl="0" marL="457200" rtl="0" algn="l">
              <a:spcBef>
                <a:spcPts val="0"/>
              </a:spcBef>
              <a:spcAft>
                <a:spcPts val="0"/>
              </a:spcAft>
              <a:buSzPts val="1000"/>
              <a:buChar char="●"/>
            </a:pPr>
            <a:r>
              <a:rPr lang="en" sz="1000"/>
              <a:t>Does your market </a:t>
            </a:r>
            <a:r>
              <a:rPr lang="en" sz="1000"/>
              <a:t>world recognize your brand, and does your brand tell who you really are?</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4507fb0e47_0_45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4507fb0e47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Do you know what the norm is for margins in your industry, and have you ever looked your margins by product or service line?</a:t>
            </a:r>
            <a:endParaRPr sz="1000"/>
          </a:p>
          <a:p>
            <a:pPr indent="-292100" lvl="0" marL="457200" rtl="0" algn="l">
              <a:spcBef>
                <a:spcPts val="0"/>
              </a:spcBef>
              <a:spcAft>
                <a:spcPts val="0"/>
              </a:spcAft>
              <a:buSzPts val="1000"/>
              <a:buChar char="●"/>
            </a:pPr>
            <a:r>
              <a:rPr lang="en" sz="1000"/>
              <a:t>Do you have enough customers so that if one left you’d be fine?  Many manufacturers who supply box stores, for example, get caught up in the notion their contract will always be there, and they devote too many resources to keeping the big fish happy.  But today doesn’t guarantee tomorrow and if that contract was suddenly gone they’d be scrambling.</a:t>
            </a:r>
            <a:endParaRPr sz="1000"/>
          </a:p>
          <a:p>
            <a:pPr indent="-292100" lvl="0" marL="457200" rtl="0" algn="l">
              <a:spcBef>
                <a:spcPts val="0"/>
              </a:spcBef>
              <a:spcAft>
                <a:spcPts val="0"/>
              </a:spcAft>
              <a:buSzPts val="1000"/>
              <a:buChar char="●"/>
            </a:pPr>
            <a:r>
              <a:rPr lang="en" sz="1000"/>
              <a:t>The company overview question is about your company culture as a whole.  If an investor, buyer or large customer came in, could they easily determine your mission, values and be satisfied that you could deliver what your promise?</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4507fb0e47_0_46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4507fb0e47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Basically, this question is asking if you’d sweat it out during an audit?</a:t>
            </a:r>
            <a:endParaRPr sz="1000"/>
          </a:p>
          <a:p>
            <a:pPr indent="-292100" lvl="0" marL="457200" rtl="0" algn="l">
              <a:spcBef>
                <a:spcPts val="0"/>
              </a:spcBef>
              <a:spcAft>
                <a:spcPts val="0"/>
              </a:spcAft>
              <a:buSzPts val="1000"/>
              <a:buChar char="●"/>
            </a:pPr>
            <a:r>
              <a:rPr lang="en" sz="1000"/>
              <a:t>If you lost a key salesperson who was </a:t>
            </a:r>
            <a:r>
              <a:rPr lang="en" sz="1000"/>
              <a:t>responsible for bringing in a large portion of your revenue, would you be able to get someone new up to speed quickly and pumping cash?</a:t>
            </a:r>
            <a:endParaRPr sz="1000"/>
          </a:p>
          <a:p>
            <a:pPr indent="-292100" lvl="0" marL="457200" rtl="0" algn="l">
              <a:spcBef>
                <a:spcPts val="0"/>
              </a:spcBef>
              <a:spcAft>
                <a:spcPts val="0"/>
              </a:spcAft>
              <a:buSzPts val="1000"/>
              <a:buChar char="●"/>
            </a:pPr>
            <a:r>
              <a:rPr lang="en" sz="1000"/>
              <a:t>Is there a disconnect between what sales promises and what you can deliver to customers or clients?  Is there a documented process everyone follows?</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4507fb0e47_0_47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4507fb0e47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What do your customers think of you?  Are you sure?  There’s no faster way toward customer churn than thinking all things are ok without finding out for sure.</a:t>
            </a:r>
            <a:endParaRPr sz="1000"/>
          </a:p>
          <a:p>
            <a:pPr indent="-292100" lvl="0" marL="457200" rtl="0" algn="l">
              <a:spcBef>
                <a:spcPts val="0"/>
              </a:spcBef>
              <a:spcAft>
                <a:spcPts val="0"/>
              </a:spcAft>
              <a:buSzPts val="1000"/>
              <a:buChar char="●"/>
            </a:pPr>
            <a:r>
              <a:rPr lang="en" sz="1000"/>
              <a:t>The flip side of the Senior Management question may have to do with you:  Are you an octopus who has your hand in every fire for every decision, or can key people manage the business in your absence?</a:t>
            </a:r>
            <a:endParaRPr sz="1000"/>
          </a:p>
          <a:p>
            <a:pPr indent="-292100" lvl="0" marL="457200" rtl="0" algn="l">
              <a:spcBef>
                <a:spcPts val="0"/>
              </a:spcBef>
              <a:spcAft>
                <a:spcPts val="0"/>
              </a:spcAft>
              <a:buSzPts val="1000"/>
              <a:buChar char="●"/>
            </a:pPr>
            <a:r>
              <a:rPr lang="en" sz="1000"/>
              <a:t>Human</a:t>
            </a:r>
            <a:r>
              <a:rPr lang="en" sz="1000"/>
              <a:t> resources doesn’t just refer to hiring and firing, or helping employees answer benefit questions.  It contributes a lot to the understanding of everyone’s role within the organization as they work together to deliver what you provide.</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4507fb0e47_0_47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4507fb0e47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Legal - think about contracts, protected IP, buy-sell agreements:  Are you buttoned up on all fronts?</a:t>
            </a:r>
            <a:endParaRPr sz="1000"/>
          </a:p>
          <a:p>
            <a:pPr indent="-292100" lvl="0" marL="457200" rtl="0" algn="l">
              <a:spcBef>
                <a:spcPts val="0"/>
              </a:spcBef>
              <a:spcAft>
                <a:spcPts val="0"/>
              </a:spcAft>
              <a:buSzPts val="1000"/>
              <a:buChar char="●"/>
            </a:pPr>
            <a:r>
              <a:rPr lang="en" sz="1000"/>
              <a:t>Last question - are you confident that you’re staying ahead of the consumer, client or customer trends?  Do you have a way to monitor what the world wants or what might pop up to rob your innovative place in the marketplace?  Remember Blackberry?</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4507fb0e47_0_49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4507fb0e47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Let’s take a moment for you to look at your own reports.  You’ve discovered where you currently stand in terms of enterprise value, where you could go.  </a:t>
            </a:r>
            <a:r>
              <a:rPr lang="en" sz="1000">
                <a:solidFill>
                  <a:schemeClr val="dk1"/>
                </a:solidFill>
              </a:rPr>
              <a:t>You’ve just looked at your business and separated the forest from the trees b</a:t>
            </a:r>
            <a:r>
              <a:rPr lang="en" sz="1000"/>
              <a:t>y analyzing the 18 Drivers and discovered what areas you might want to focus on to close that value gap.</a:t>
            </a:r>
            <a:endParaRPr sz="1000"/>
          </a:p>
          <a:p>
            <a:pPr indent="-311150" lvl="0" marL="457200" rtl="0" algn="l">
              <a:spcBef>
                <a:spcPts val="0"/>
              </a:spcBef>
              <a:spcAft>
                <a:spcPts val="0"/>
              </a:spcAft>
              <a:buClr>
                <a:srgbClr val="A61C00"/>
              </a:buClr>
              <a:buSzPts val="1300"/>
              <a:buChar char="●"/>
            </a:pPr>
            <a:r>
              <a:rPr b="1" lang="en" sz="1300">
                <a:solidFill>
                  <a:srgbClr val="A61C00"/>
                </a:solidFill>
              </a:rPr>
              <a:t>If you feel comfortable, ask if there are any questions.</a:t>
            </a:r>
            <a:endParaRPr b="1" sz="1300">
              <a:solidFill>
                <a:srgbClr val="A61C00"/>
              </a:solidFill>
            </a:endParaRPr>
          </a:p>
          <a:p>
            <a:pPr indent="-311150" lvl="0" marL="457200" rtl="0" algn="l">
              <a:spcBef>
                <a:spcPts val="0"/>
              </a:spcBef>
              <a:spcAft>
                <a:spcPts val="0"/>
              </a:spcAft>
              <a:buClr>
                <a:srgbClr val="A61C00"/>
              </a:buClr>
              <a:buSzPts val="1300"/>
              <a:buChar char="●"/>
            </a:pPr>
            <a:r>
              <a:rPr b="1" lang="en" sz="1300">
                <a:solidFill>
                  <a:srgbClr val="A61C00"/>
                </a:solidFill>
              </a:rPr>
              <a:t>At this time you can switch to the Aggregate View:</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Just for fun, let’s look anonymously at the combined  results from the room.  </a:t>
            </a:r>
            <a:r>
              <a:rPr b="1" lang="en" sz="1000">
                <a:solidFill>
                  <a:srgbClr val="A61C00"/>
                </a:solidFill>
              </a:rPr>
              <a:t>(Switch to Aggregate View, but come back to the next slide to make your sales pitch.)</a:t>
            </a:r>
            <a:endParaRPr b="1" sz="1000">
              <a:solidFill>
                <a:srgbClr val="A61C00"/>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4507fb0e47_0_49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4507fb0e47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The report you received today is valuable, but only if you make it actionable.  If you would like to take a deeper look at what was revealed in your report, or potentially know how to fix the problematic Drivers for your business, I offer a deeper assessment that outlines specific activities we can do to close your value gap.  My contact information is on the screen and you’ll also find in within the handouts I’ve provided.  It doesn’t matter what stage of the business lifecycle you are in, whether you are going for continued growth or looking at transition.  I’d love to meet with you and talk about what’s possible and how to get there.</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4507fb0e47_0_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4507fb0e4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en" sz="1000">
                <a:solidFill>
                  <a:schemeClr val="dk1"/>
                </a:solidFill>
              </a:rPr>
              <a:t>I don’t need to tell you that being a business owner carries a big responsibility.  But it goes far and beyond the daily “job” of running a business.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America’s privately held businesses don’t always receive the credit they deserve when it comes to our nation’s prosperity. On average, for every job you create 7 more are created elsewhere.</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You, your family, employees and their families, plus Main Street businesses and every client, vendor, supplier or customer all count on you for prosperous growth and successful transitions.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This is our mission:  To help you be successful as an economic engine so you can grow or transition from your business, so that your place and legacy can carry on - so that our businesses and cities remain strong.</a:t>
            </a: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4507fb0e47_0_5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4507fb0e4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But your job as a President, owner or CEO is a tricky one.  You’re caught in a balancing act between what is and what you feel things could be.</a:t>
            </a:r>
            <a:endParaRPr sz="1000"/>
          </a:p>
          <a:p>
            <a:pPr indent="-292100" lvl="0" marL="457200" rtl="0" algn="l">
              <a:spcBef>
                <a:spcPts val="0"/>
              </a:spcBef>
              <a:spcAft>
                <a:spcPts val="0"/>
              </a:spcAft>
              <a:buSzPts val="1000"/>
              <a:buChar char="●"/>
            </a:pPr>
            <a:r>
              <a:rPr lang="en" sz="1000"/>
              <a:t>I’ve never talked to a business owner, regardless of how successful the business was, that didn’t have a sneaky suspicion that things could be better.  It’s in our nature to always be better. It undoubtedly led you in the belief that you could build a better mousetrap in the first place, and that’s why you’re a business owner.  It’s in our DNA to always advance.</a:t>
            </a:r>
            <a:endParaRPr sz="1000"/>
          </a:p>
          <a:p>
            <a:pPr indent="-292100" lvl="0" marL="457200" rtl="0" algn="l">
              <a:spcBef>
                <a:spcPts val="0"/>
              </a:spcBef>
              <a:spcAft>
                <a:spcPts val="0"/>
              </a:spcAft>
              <a:buSzPts val="1000"/>
              <a:buChar char="●"/>
            </a:pPr>
            <a:r>
              <a:rPr lang="en" sz="1000"/>
              <a:t>But in putting out the day-to-day fires, coordinating the business’s operations and keeping an eye on </a:t>
            </a:r>
            <a:r>
              <a:rPr lang="en" sz="1000"/>
              <a:t>profitability</a:t>
            </a:r>
            <a:r>
              <a:rPr lang="en" sz="1000"/>
              <a:t>, not to mention trying to architect and communicate your vision, the ability to work </a:t>
            </a:r>
            <a:r>
              <a:rPr b="1" lang="en" sz="1000"/>
              <a:t>ON</a:t>
            </a:r>
            <a:r>
              <a:rPr lang="en" sz="1000"/>
              <a:t> the business often takes a back seat to working </a:t>
            </a:r>
            <a:r>
              <a:rPr b="1" lang="en" sz="1000"/>
              <a:t>IN</a:t>
            </a:r>
            <a:r>
              <a:rPr lang="en" sz="1000"/>
              <a:t> it.  </a:t>
            </a:r>
            <a:endParaRPr sz="1000"/>
          </a:p>
          <a:p>
            <a:pPr indent="-292100" lvl="0" marL="457200" rtl="0" algn="l">
              <a:spcBef>
                <a:spcPts val="0"/>
              </a:spcBef>
              <a:spcAft>
                <a:spcPts val="0"/>
              </a:spcAft>
              <a:buSzPts val="1000"/>
              <a:buChar char="●"/>
            </a:pPr>
            <a:r>
              <a:rPr lang="en" sz="1000"/>
              <a:t>Therefore the constraints we all live under require a quick, automatic and progressive way to diagnosis and maintain your own business.</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4507fb0e47_0_8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4507fb0e4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What we’re all going to see today applies to all businesses at any stage of their maturity.  In fact, monitoring your business on a yearly basis with the simple analysis we’re going to run through today will help you overcome the obstacles in each stage - and avoid the inevitable decline.</a:t>
            </a:r>
            <a:endParaRPr sz="1000"/>
          </a:p>
          <a:p>
            <a:pPr indent="0" lvl="0" marL="0" rtl="0" algn="l">
              <a:spcBef>
                <a:spcPts val="0"/>
              </a:spcBef>
              <a:spcAft>
                <a:spcPts val="0"/>
              </a:spcAft>
              <a:buNone/>
            </a:pPr>
            <a:r>
              <a:rPr lang="en" sz="1000"/>
              <a:t>Let’s look at a couple of examples - some you may have already encountered or are living through right now:</a:t>
            </a:r>
            <a:endParaRPr sz="1000"/>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As a startup, innovation is key to your market entry and success: “What’s your better mousetrap?”  During this phase getting your brand out to the masses becomes one of your biggest challenges, and likely the owner as the senior leader is full of optimism and the sole driver for marketing and sales.</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The growth phase may sound rosey, but now you’ve encountered a new set of challenges.  You’ll be hiring a lot of new people, which will dictate that organization and process snafus will occur.  That calls for procedures to be worked out, and during rapid growth you’ll need to keep on eye on profitability or you could grow yourself out of business.</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Then comes the sweet smell of success in a mature company.  Things are stable, the bottom line is probably the best it’s ever been, but with market superiority comes a new battlefront from </a:t>
            </a:r>
            <a:r>
              <a:rPr lang="en" sz="1000">
                <a:solidFill>
                  <a:schemeClr val="dk1"/>
                </a:solidFill>
              </a:rPr>
              <a:t>competition</a:t>
            </a:r>
            <a:r>
              <a:rPr lang="en" sz="1000">
                <a:solidFill>
                  <a:schemeClr val="dk1"/>
                </a:solidFill>
              </a:rPr>
              <a:t> that is going to eat your lunch.  At this point you’re at the apex and staring down a deep cliff of decline.  Now the challenge is going to call for - once again - innovation, customer awareness about the next generation of their likes, dislikes and demands, a look at whether you have room to run and what the next phase of market growth </a:t>
            </a:r>
            <a:r>
              <a:rPr lang="en" sz="1000">
                <a:solidFill>
                  <a:schemeClr val="dk1"/>
                </a:solidFill>
              </a:rPr>
              <a:t>looks like.  A really good example of a company that didn’t adjust to this phase was Blackberry.  In its day, Blackberry was the industry leader in smartphones among professionals.  It enjoyed rapid growth, high profitability and market dominance for a long time until it hit the Maturity phase of its lifecycle.  Then competition decided how they could build a better mousetrap, and they did.  Blackberry refused to adapt.  It quickly crashed and burned.</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The business lifecycle is universal.  The challenges in each phase are also universal.  Regardless of size or industry, they’re predictable.  If you are suffering from a problem at work you’re not alone.  Others suffer from some of the same issues at some point in the business lifecycle.  As business owners we need a way to quickly assess where we are at and what’s going on, and then how to counter the problems.  </a:t>
            </a:r>
            <a:endParaRPr sz="1000">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4507fb0e47_0_6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4507fb0e4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One of the quickest ways to diagnose your business is to concentrate on the trees, not the forest.  It’s too hard to look at the whole business and determine what’s really going on at a granular level.  But if we focus on the individual pieces we gain clarity about those parts and how they fit within the entire forest.  That’s what we’re going to do today.</a:t>
            </a:r>
            <a:endParaRPr sz="1000"/>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In a minute we’re going to look at 18 individual, operational parts of your business.  These are inherent in all businesses, regardless of the industry.  Nine of these things, or Drivers as they’re called, are Market Drivers - things that are outside pressures that you may not have total control over, but for which you should know how to respond.  The other nine Drivers are Operational Drivers.  They are internal in nature and totally under your control.  In each case we need to know how to analyze these drivers in order to develop a plan of action.</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Then we’re going to roll things up, step back, and see how these individual drivers determine the value of the whole forest - your business.  We’ll also see your potential value and how to close that value gap.</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The things we’re going to measure through a quick assessment impact your business, but they are also, by the way, how an investor or buyer will look at the value of your business - one tree at a time.  When you understand what parts of your business are operationally excellent, and which ones could use some tweaking, you’ll find yourself optimizing your business asset either for growth or transition.</a:t>
            </a:r>
            <a:endParaRPr sz="10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4507fb0e47_0_40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4507fb0e47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When you’ve completed the questions, you’ll instantly receive a report on your phone.  You and I will be the only ones that ever need to see it, but the accuracy and importance of the findings will only be as serious as you take the questions.  </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We’re only going to ask 2 financial questions; your yearly revenue and your yearly EBITA, or Earnings Before Interest, Taxes and Amortization.  Writing off interest, taxes and amortization are tax strategies you can take advantage of, but they are not an indicator of your operations as it exists today, so we want to know your EBITA.  This, rather than your final profit as shown on a tax form, is also what an investor or buyer will want to see.  Answer these as closely as you can, even if you’re not 100% sure.  If you have no idea what your EBITA is, Business Digest suggests 14% of revenue as the average small business EBITA.  </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One of the first things shown in your report will be your current enterprise value.  This is where you are today.  If you answer questions honestly this is the value of your business you could reasonably expect if you were to put it on the market today.  </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The next thing you’re going to see is your potential value and the value gap - or the difference between the current value and the potential value.  This, like the enterprise value, is a calculation of the algorithm running in the background.  It represents where you could be in terms of company value.</a:t>
            </a:r>
            <a:endParaRPr sz="1000">
              <a:solidFill>
                <a:schemeClr val="dk1"/>
              </a:solidFill>
            </a:endParaRPr>
          </a:p>
          <a:p>
            <a:pPr indent="-311150" lvl="0" marL="457200" rtl="0" algn="l">
              <a:spcBef>
                <a:spcPts val="0"/>
              </a:spcBef>
              <a:spcAft>
                <a:spcPts val="0"/>
              </a:spcAft>
              <a:buClr>
                <a:srgbClr val="A61C00"/>
              </a:buClr>
              <a:buSzPts val="1300"/>
              <a:buChar char="●"/>
            </a:pPr>
            <a:r>
              <a:rPr b="1" lang="en" sz="1300">
                <a:solidFill>
                  <a:srgbClr val="A61C00"/>
                </a:solidFill>
              </a:rPr>
              <a:t>CLICK</a:t>
            </a:r>
            <a:endParaRPr b="1" sz="1300">
              <a:solidFill>
                <a:srgbClr val="A61C00"/>
              </a:solidFill>
            </a:endParaRPr>
          </a:p>
          <a:p>
            <a:pPr indent="-292100" lvl="0" marL="457200" rtl="0" algn="l">
              <a:spcBef>
                <a:spcPts val="0"/>
              </a:spcBef>
              <a:spcAft>
                <a:spcPts val="0"/>
              </a:spcAft>
              <a:buClr>
                <a:schemeClr val="dk1"/>
              </a:buClr>
              <a:buSzPts val="1000"/>
              <a:buChar char="●"/>
            </a:pPr>
            <a:r>
              <a:rPr lang="en" sz="1000">
                <a:solidFill>
                  <a:schemeClr val="dk1"/>
                </a:solidFill>
              </a:rPr>
              <a:t>Finally, the report is going to show you how to close the value gap - how to get to your potential value.  It will highlight the top 3 drivers that are handicapping your current value.  In this case, this company is struggling with issues around their financials, product or company differentiation, and their share of the available market - all things we considered as we looked at the slide with the business stages.  The rest of the report will dive into more detail for further understanding.</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507fb0e47_0_4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4507fb0e47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So let’s get started.  Pull out your smartphone and enter the link you see on the screen in a search bar.  While you’re doing that let me go over a few housekeeping things:</a:t>
            </a:r>
            <a:endParaRPr sz="1000"/>
          </a:p>
          <a:p>
            <a:pPr indent="-292100" lvl="0" marL="457200" rtl="0" algn="l">
              <a:spcBef>
                <a:spcPts val="0"/>
              </a:spcBef>
              <a:spcAft>
                <a:spcPts val="0"/>
              </a:spcAft>
              <a:buSzPts val="1000"/>
              <a:buChar char="●"/>
            </a:pPr>
            <a:r>
              <a:rPr lang="en" sz="1000"/>
              <a:t>Like I said, be as accurate as you can be to get the most out of your report.</a:t>
            </a:r>
            <a:endParaRPr sz="1000"/>
          </a:p>
          <a:p>
            <a:pPr indent="-292100" lvl="0" marL="457200" rtl="0" algn="l">
              <a:spcBef>
                <a:spcPts val="0"/>
              </a:spcBef>
              <a:spcAft>
                <a:spcPts val="0"/>
              </a:spcAft>
              <a:buSzPts val="1000"/>
              <a:buChar char="●"/>
            </a:pPr>
            <a:r>
              <a:rPr lang="en" sz="1000"/>
              <a:t>Don’t try to hide and put in a false email address.  You won’t get your report.</a:t>
            </a:r>
            <a:endParaRPr sz="1000"/>
          </a:p>
          <a:p>
            <a:pPr indent="-292100" lvl="0" marL="457200" rtl="0" algn="l">
              <a:spcBef>
                <a:spcPts val="0"/>
              </a:spcBef>
              <a:spcAft>
                <a:spcPts val="0"/>
              </a:spcAft>
              <a:buSzPts val="1000"/>
              <a:buChar char="●"/>
            </a:pPr>
            <a:r>
              <a:rPr lang="en" sz="1000"/>
              <a:t>In a few seconds you’re going to see some multiple choice questions.  These are on the 18 Drivers.  My advice would be to go with your gut.  You probably have a gut feeling about how your business is doing in all of these areas.  Go with your first choice.  Don’t try to overanalyze this or give me what you think I want to hear.  Your report is like your golf score - it’s only as honest as you are.</a:t>
            </a:r>
            <a:endParaRPr sz="1000"/>
          </a:p>
          <a:p>
            <a:pPr indent="-292100" lvl="0" marL="457200" rtl="0" algn="l">
              <a:spcBef>
                <a:spcPts val="0"/>
              </a:spcBef>
              <a:spcAft>
                <a:spcPts val="0"/>
              </a:spcAft>
              <a:buSzPts val="1000"/>
              <a:buChar char="●"/>
            </a:pPr>
            <a:r>
              <a:rPr lang="en" sz="1000"/>
              <a:t>When you’re into the assessment, if you see a page with some introductory text, go ahead and read it and then advance to the first set of questions.</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4507fb0e47_0_42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4507fb0e47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Nothing hard here, simply put in your contact </a:t>
            </a:r>
            <a:r>
              <a:rPr lang="en" sz="1000"/>
              <a:t>information</a:t>
            </a:r>
            <a:r>
              <a:rPr lang="en" sz="1000"/>
              <a:t> so you can get a copy of your report.  Scroll to the bottom and hit “continue”.</a:t>
            </a:r>
            <a:endParaRPr sz="1000"/>
          </a:p>
          <a:p>
            <a:pPr indent="0" lvl="0" marL="0" rtl="0" algn="l">
              <a:spcBef>
                <a:spcPts val="0"/>
              </a:spcBef>
              <a:spcAft>
                <a:spcPts val="0"/>
              </a:spcAft>
              <a:buNone/>
            </a:pPr>
            <a:r>
              <a:rPr lang="en" sz="1000"/>
              <a:t>On the next screen, put in your business name and the other information requested.  There are 2 reasons for this capture:  1) we will be preparing your enterprise value calculations so we need those 2 financials, and 2) our massive data warehouse will be comparing your business to others in the same industry, size and region of the U.S.  We don’t want to compare you with a Fortune 500 in the same industry, and we don’t want to lump a professional service in with someone in manufacturing. We also don’t want to compare your company to others in different parts of the U.S.  They are obviously valued differently.</a:t>
            </a:r>
            <a:endParaRPr sz="1000"/>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4507fb0e47_0_43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4507fb0e47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as of today what is your current objective or need within your company?  What is the overarching goal you want to achieve?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8.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jp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jp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37.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jpg"/><Relationship Id="rId4" Type="http://schemas.openxmlformats.org/officeDocument/2006/relationships/image" Target="../media/image43.png"/><Relationship Id="rId5"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1.png"/><Relationship Id="rId10"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40.png"/><Relationship Id="rId7" Type="http://schemas.openxmlformats.org/officeDocument/2006/relationships/image" Target="../media/image13.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11135" r="14131" t="0"/>
          <a:stretch/>
        </p:blipFill>
        <p:spPr>
          <a:xfrm>
            <a:off x="0" y="0"/>
            <a:ext cx="9144003" cy="5143500"/>
          </a:xfrm>
          <a:prstGeom prst="rect">
            <a:avLst/>
          </a:prstGeom>
          <a:noFill/>
          <a:ln>
            <a:noFill/>
          </a:ln>
        </p:spPr>
      </p:pic>
      <p:sp>
        <p:nvSpPr>
          <p:cNvPr id="55" name="Google Shape;55;p13"/>
          <p:cNvSpPr txBox="1"/>
          <p:nvPr/>
        </p:nvSpPr>
        <p:spPr>
          <a:xfrm>
            <a:off x="4791075" y="266700"/>
            <a:ext cx="4143300" cy="892800"/>
          </a:xfrm>
          <a:prstGeom prst="rect">
            <a:avLst/>
          </a:prstGeom>
          <a:noFill/>
          <a:ln>
            <a:noFill/>
          </a:ln>
          <a:effectLst>
            <a:outerShdw blurRad="57150" rotWithShape="0" algn="bl" dir="5400000" dist="66675">
              <a:srgbClr val="000000">
                <a:alpha val="69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b="1" lang="en" sz="2300">
                <a:solidFill>
                  <a:schemeClr val="lt1"/>
                </a:solidFill>
              </a:rPr>
              <a:t>Where Are You Now?</a:t>
            </a:r>
            <a:endParaRPr b="1" sz="2300">
              <a:solidFill>
                <a:schemeClr val="lt1"/>
              </a:solidFill>
            </a:endParaRPr>
          </a:p>
          <a:p>
            <a:pPr indent="0" lvl="0" marL="0" rtl="0" algn="r">
              <a:spcBef>
                <a:spcPts val="0"/>
              </a:spcBef>
              <a:spcAft>
                <a:spcPts val="0"/>
              </a:spcAft>
              <a:buNone/>
            </a:pPr>
            <a:r>
              <a:rPr b="1" lang="en" sz="2300">
                <a:solidFill>
                  <a:schemeClr val="lt1"/>
                </a:solidFill>
              </a:rPr>
              <a:t>Where Do You Want to Be?  </a:t>
            </a:r>
            <a:endParaRPr b="1" sz="2300">
              <a:solidFill>
                <a:schemeClr val="lt1"/>
              </a:solidFill>
            </a:endParaRPr>
          </a:p>
        </p:txBody>
      </p:sp>
      <p:sp>
        <p:nvSpPr>
          <p:cNvPr id="56" name="Google Shape;56;p13"/>
          <p:cNvSpPr txBox="1"/>
          <p:nvPr/>
        </p:nvSpPr>
        <p:spPr>
          <a:xfrm>
            <a:off x="5410050" y="3686175"/>
            <a:ext cx="3895800" cy="11697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rPr>
              <a:t>DISCOVER:</a:t>
            </a:r>
            <a:endParaRPr b="1" sz="1600">
              <a:solidFill>
                <a:schemeClr val="lt1"/>
              </a:solidFill>
            </a:endParaRPr>
          </a:p>
          <a:p>
            <a:pPr indent="-330200" lvl="0" marL="457200" rtl="0" algn="l">
              <a:spcBef>
                <a:spcPts val="0"/>
              </a:spcBef>
              <a:spcAft>
                <a:spcPts val="0"/>
              </a:spcAft>
              <a:buClr>
                <a:schemeClr val="lt1"/>
              </a:buClr>
              <a:buSzPts val="1600"/>
              <a:buChar char="●"/>
            </a:pPr>
            <a:r>
              <a:rPr b="1" lang="en" sz="1600">
                <a:solidFill>
                  <a:schemeClr val="lt1"/>
                </a:solidFill>
              </a:rPr>
              <a:t>Your Current Enterprise Value</a:t>
            </a:r>
            <a:endParaRPr b="1" sz="1600">
              <a:solidFill>
                <a:schemeClr val="lt1"/>
              </a:solidFill>
            </a:endParaRPr>
          </a:p>
          <a:p>
            <a:pPr indent="-330200" lvl="0" marL="457200" rtl="0" algn="l">
              <a:spcBef>
                <a:spcPts val="0"/>
              </a:spcBef>
              <a:spcAft>
                <a:spcPts val="0"/>
              </a:spcAft>
              <a:buClr>
                <a:schemeClr val="lt1"/>
              </a:buClr>
              <a:buSzPts val="1600"/>
              <a:buChar char="●"/>
            </a:pPr>
            <a:r>
              <a:rPr b="1" lang="en" sz="1600">
                <a:solidFill>
                  <a:schemeClr val="lt1"/>
                </a:solidFill>
              </a:rPr>
              <a:t>Your Potential Value</a:t>
            </a:r>
            <a:endParaRPr b="1" sz="1600">
              <a:solidFill>
                <a:schemeClr val="lt1"/>
              </a:solidFill>
            </a:endParaRPr>
          </a:p>
          <a:p>
            <a:pPr indent="-330200" lvl="0" marL="457200" rtl="0" algn="l">
              <a:spcBef>
                <a:spcPts val="0"/>
              </a:spcBef>
              <a:spcAft>
                <a:spcPts val="0"/>
              </a:spcAft>
              <a:buClr>
                <a:schemeClr val="lt1"/>
              </a:buClr>
              <a:buSzPts val="1600"/>
              <a:buChar char="●"/>
            </a:pPr>
            <a:r>
              <a:rPr b="1" lang="en" sz="1600">
                <a:solidFill>
                  <a:schemeClr val="lt1"/>
                </a:solidFill>
              </a:rPr>
              <a:t>How to Close the Value Gap</a:t>
            </a:r>
            <a:endParaRPr b="1" sz="16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p:nvPr/>
        </p:nvSpPr>
        <p:spPr>
          <a:xfrm>
            <a:off x="0" y="9525"/>
            <a:ext cx="9163200" cy="5143500"/>
          </a:xfrm>
          <a:prstGeom prst="rect">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2"/>
          <p:cNvPicPr preferRelativeResize="0"/>
          <p:nvPr/>
        </p:nvPicPr>
        <p:blipFill>
          <a:blip r:embed="rId3">
            <a:alphaModFix/>
          </a:blip>
          <a:stretch>
            <a:fillRect/>
          </a:stretch>
        </p:blipFill>
        <p:spPr>
          <a:xfrm>
            <a:off x="219075" y="1676400"/>
            <a:ext cx="3495649" cy="3314698"/>
          </a:xfrm>
          <a:prstGeom prst="rect">
            <a:avLst/>
          </a:prstGeom>
          <a:noFill/>
          <a:ln>
            <a:noFill/>
          </a:ln>
        </p:spPr>
      </p:pic>
      <p:pic>
        <p:nvPicPr>
          <p:cNvPr id="169" name="Google Shape;169;p22"/>
          <p:cNvPicPr preferRelativeResize="0"/>
          <p:nvPr/>
        </p:nvPicPr>
        <p:blipFill>
          <a:blip r:embed="rId4">
            <a:alphaModFix/>
          </a:blip>
          <a:stretch>
            <a:fillRect/>
          </a:stretch>
        </p:blipFill>
        <p:spPr>
          <a:xfrm>
            <a:off x="1708950" y="129425"/>
            <a:ext cx="7168350" cy="22994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3"/>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75" name="Google Shape;175;p23"/>
          <p:cNvPicPr preferRelativeResize="0"/>
          <p:nvPr/>
        </p:nvPicPr>
        <p:blipFill>
          <a:blip r:embed="rId4">
            <a:alphaModFix/>
          </a:blip>
          <a:stretch>
            <a:fillRect/>
          </a:stretch>
        </p:blipFill>
        <p:spPr>
          <a:xfrm>
            <a:off x="190500" y="214313"/>
            <a:ext cx="5448300" cy="1133475"/>
          </a:xfrm>
          <a:prstGeom prst="rect">
            <a:avLst/>
          </a:prstGeom>
          <a:noFill/>
          <a:ln cap="flat" cmpd="sng" w="9525">
            <a:solidFill>
              <a:schemeClr val="dk1"/>
            </a:solidFill>
            <a:prstDash val="solid"/>
            <a:round/>
            <a:headEnd len="sm" w="sm" type="none"/>
            <a:tailEnd len="sm" w="sm" type="none"/>
          </a:ln>
        </p:spPr>
      </p:pic>
      <p:pic>
        <p:nvPicPr>
          <p:cNvPr id="176" name="Google Shape;176;p23"/>
          <p:cNvPicPr preferRelativeResize="0"/>
          <p:nvPr/>
        </p:nvPicPr>
        <p:blipFill>
          <a:blip r:embed="rId5">
            <a:alphaModFix/>
          </a:blip>
          <a:stretch>
            <a:fillRect/>
          </a:stretch>
        </p:blipFill>
        <p:spPr>
          <a:xfrm>
            <a:off x="190500" y="2509838"/>
            <a:ext cx="8305800" cy="1133475"/>
          </a:xfrm>
          <a:prstGeom prst="rect">
            <a:avLst/>
          </a:prstGeom>
          <a:noFill/>
          <a:ln cap="flat" cmpd="sng" w="9525">
            <a:solidFill>
              <a:schemeClr val="dk1"/>
            </a:solidFill>
            <a:prstDash val="solid"/>
            <a:round/>
            <a:headEnd len="sm" w="sm" type="none"/>
            <a:tailEnd len="sm" w="sm" type="none"/>
          </a:ln>
        </p:spPr>
      </p:pic>
      <p:pic>
        <p:nvPicPr>
          <p:cNvPr id="177" name="Google Shape;177;p23"/>
          <p:cNvPicPr preferRelativeResize="0"/>
          <p:nvPr/>
        </p:nvPicPr>
        <p:blipFill>
          <a:blip r:embed="rId6">
            <a:alphaModFix/>
          </a:blip>
          <a:stretch>
            <a:fillRect/>
          </a:stretch>
        </p:blipFill>
        <p:spPr>
          <a:xfrm>
            <a:off x="190500" y="3795713"/>
            <a:ext cx="8305800" cy="11334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4"/>
          <p:cNvPicPr preferRelativeResize="0"/>
          <p:nvPr/>
        </p:nvPicPr>
        <p:blipFill rotWithShape="1">
          <a:blip r:embed="rId3">
            <a:alphaModFix/>
          </a:blip>
          <a:srcRect b="7500" l="0" r="0" t="17497"/>
          <a:stretch/>
        </p:blipFill>
        <p:spPr>
          <a:xfrm>
            <a:off x="0" y="0"/>
            <a:ext cx="9144003" cy="5143500"/>
          </a:xfrm>
          <a:prstGeom prst="rect">
            <a:avLst/>
          </a:prstGeom>
          <a:noFill/>
          <a:ln>
            <a:noFill/>
          </a:ln>
        </p:spPr>
      </p:pic>
      <p:pic>
        <p:nvPicPr>
          <p:cNvPr id="183" name="Google Shape;183;p24"/>
          <p:cNvPicPr preferRelativeResize="0"/>
          <p:nvPr/>
        </p:nvPicPr>
        <p:blipFill>
          <a:blip r:embed="rId4">
            <a:alphaModFix/>
          </a:blip>
          <a:stretch>
            <a:fillRect/>
          </a:stretch>
        </p:blipFill>
        <p:spPr>
          <a:xfrm>
            <a:off x="152400" y="152400"/>
            <a:ext cx="6867525" cy="1133475"/>
          </a:xfrm>
          <a:prstGeom prst="rect">
            <a:avLst/>
          </a:prstGeom>
          <a:noFill/>
          <a:ln cap="flat" cmpd="sng" w="9525">
            <a:solidFill>
              <a:schemeClr val="dk1"/>
            </a:solidFill>
            <a:prstDash val="solid"/>
            <a:round/>
            <a:headEnd len="sm" w="sm" type="none"/>
            <a:tailEnd len="sm" w="sm" type="none"/>
          </a:ln>
        </p:spPr>
      </p:pic>
      <p:pic>
        <p:nvPicPr>
          <p:cNvPr id="184" name="Google Shape;184;p24"/>
          <p:cNvPicPr preferRelativeResize="0"/>
          <p:nvPr/>
        </p:nvPicPr>
        <p:blipFill>
          <a:blip r:embed="rId5">
            <a:alphaModFix/>
          </a:blip>
          <a:stretch>
            <a:fillRect/>
          </a:stretch>
        </p:blipFill>
        <p:spPr>
          <a:xfrm>
            <a:off x="857250" y="1790700"/>
            <a:ext cx="8191500" cy="1295400"/>
          </a:xfrm>
          <a:prstGeom prst="rect">
            <a:avLst/>
          </a:prstGeom>
          <a:noFill/>
          <a:ln cap="flat" cmpd="sng" w="9525">
            <a:solidFill>
              <a:schemeClr val="dk1"/>
            </a:solidFill>
            <a:prstDash val="solid"/>
            <a:round/>
            <a:headEnd len="sm" w="sm" type="none"/>
            <a:tailEnd len="sm" w="sm" type="none"/>
          </a:ln>
        </p:spPr>
      </p:pic>
      <p:pic>
        <p:nvPicPr>
          <p:cNvPr id="185" name="Google Shape;185;p24"/>
          <p:cNvPicPr preferRelativeResize="0"/>
          <p:nvPr/>
        </p:nvPicPr>
        <p:blipFill>
          <a:blip r:embed="rId6">
            <a:alphaModFix/>
          </a:blip>
          <a:stretch>
            <a:fillRect/>
          </a:stretch>
        </p:blipFill>
        <p:spPr>
          <a:xfrm>
            <a:off x="238125" y="3590925"/>
            <a:ext cx="8191500" cy="12954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5"/>
          <p:cNvPicPr preferRelativeResize="0"/>
          <p:nvPr/>
        </p:nvPicPr>
        <p:blipFill rotWithShape="1">
          <a:blip r:embed="rId3">
            <a:alphaModFix/>
          </a:blip>
          <a:srcRect b="0" l="0" r="0" t="15668"/>
          <a:stretch/>
        </p:blipFill>
        <p:spPr>
          <a:xfrm>
            <a:off x="0" y="0"/>
            <a:ext cx="9144003" cy="5143499"/>
          </a:xfrm>
          <a:prstGeom prst="rect">
            <a:avLst/>
          </a:prstGeom>
          <a:noFill/>
          <a:ln>
            <a:noFill/>
          </a:ln>
        </p:spPr>
      </p:pic>
      <p:pic>
        <p:nvPicPr>
          <p:cNvPr id="191" name="Google Shape;191;p25"/>
          <p:cNvPicPr preferRelativeResize="0"/>
          <p:nvPr/>
        </p:nvPicPr>
        <p:blipFill>
          <a:blip r:embed="rId4">
            <a:alphaModFix/>
          </a:blip>
          <a:stretch>
            <a:fillRect/>
          </a:stretch>
        </p:blipFill>
        <p:spPr>
          <a:xfrm>
            <a:off x="152400" y="152400"/>
            <a:ext cx="7019925" cy="1133475"/>
          </a:xfrm>
          <a:prstGeom prst="rect">
            <a:avLst/>
          </a:prstGeom>
          <a:noFill/>
          <a:ln cap="flat" cmpd="sng" w="9525">
            <a:solidFill>
              <a:schemeClr val="dk1"/>
            </a:solidFill>
            <a:prstDash val="solid"/>
            <a:round/>
            <a:headEnd len="sm" w="sm" type="none"/>
            <a:tailEnd len="sm" w="sm" type="none"/>
          </a:ln>
        </p:spPr>
      </p:pic>
      <p:pic>
        <p:nvPicPr>
          <p:cNvPr id="192" name="Google Shape;192;p25"/>
          <p:cNvPicPr preferRelativeResize="0"/>
          <p:nvPr/>
        </p:nvPicPr>
        <p:blipFill>
          <a:blip r:embed="rId5">
            <a:alphaModFix/>
          </a:blip>
          <a:stretch>
            <a:fillRect/>
          </a:stretch>
        </p:blipFill>
        <p:spPr>
          <a:xfrm>
            <a:off x="3690938" y="1652588"/>
            <a:ext cx="5153025" cy="1133475"/>
          </a:xfrm>
          <a:prstGeom prst="rect">
            <a:avLst/>
          </a:prstGeom>
          <a:noFill/>
          <a:ln cap="flat" cmpd="sng" w="9525">
            <a:solidFill>
              <a:schemeClr val="dk1"/>
            </a:solidFill>
            <a:prstDash val="solid"/>
            <a:round/>
            <a:headEnd len="sm" w="sm" type="none"/>
            <a:tailEnd len="sm" w="sm" type="none"/>
          </a:ln>
        </p:spPr>
      </p:pic>
      <p:pic>
        <p:nvPicPr>
          <p:cNvPr id="193" name="Google Shape;193;p25"/>
          <p:cNvPicPr preferRelativeResize="0"/>
          <p:nvPr/>
        </p:nvPicPr>
        <p:blipFill>
          <a:blip r:embed="rId6">
            <a:alphaModFix/>
          </a:blip>
          <a:stretch>
            <a:fillRect/>
          </a:stretch>
        </p:blipFill>
        <p:spPr>
          <a:xfrm>
            <a:off x="681038" y="3228975"/>
            <a:ext cx="8162925" cy="13144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b="16729" l="0" r="832" t="0"/>
          <a:stretch/>
        </p:blipFill>
        <p:spPr>
          <a:xfrm>
            <a:off x="0" y="0"/>
            <a:ext cx="9191076" cy="5143501"/>
          </a:xfrm>
          <a:prstGeom prst="rect">
            <a:avLst/>
          </a:prstGeom>
          <a:noFill/>
          <a:ln>
            <a:noFill/>
          </a:ln>
        </p:spPr>
      </p:pic>
      <p:pic>
        <p:nvPicPr>
          <p:cNvPr id="199" name="Google Shape;199;p26"/>
          <p:cNvPicPr preferRelativeResize="0"/>
          <p:nvPr/>
        </p:nvPicPr>
        <p:blipFill>
          <a:blip r:embed="rId4">
            <a:alphaModFix/>
          </a:blip>
          <a:stretch>
            <a:fillRect/>
          </a:stretch>
        </p:blipFill>
        <p:spPr>
          <a:xfrm>
            <a:off x="219075" y="1432625"/>
            <a:ext cx="6619874" cy="1043875"/>
          </a:xfrm>
          <a:prstGeom prst="rect">
            <a:avLst/>
          </a:prstGeom>
          <a:noFill/>
          <a:ln cap="flat" cmpd="sng" w="9525">
            <a:solidFill>
              <a:schemeClr val="dk1"/>
            </a:solidFill>
            <a:prstDash val="solid"/>
            <a:round/>
            <a:headEnd len="sm" w="sm" type="none"/>
            <a:tailEnd len="sm" w="sm" type="none"/>
          </a:ln>
        </p:spPr>
      </p:pic>
      <p:pic>
        <p:nvPicPr>
          <p:cNvPr id="200" name="Google Shape;200;p26"/>
          <p:cNvPicPr preferRelativeResize="0"/>
          <p:nvPr/>
        </p:nvPicPr>
        <p:blipFill>
          <a:blip r:embed="rId5">
            <a:alphaModFix/>
          </a:blip>
          <a:stretch>
            <a:fillRect/>
          </a:stretch>
        </p:blipFill>
        <p:spPr>
          <a:xfrm>
            <a:off x="1982350" y="2613563"/>
            <a:ext cx="6866375" cy="1106132"/>
          </a:xfrm>
          <a:prstGeom prst="rect">
            <a:avLst/>
          </a:prstGeom>
          <a:noFill/>
          <a:ln cap="flat" cmpd="sng" w="9525">
            <a:solidFill>
              <a:schemeClr val="dk1"/>
            </a:solidFill>
            <a:prstDash val="solid"/>
            <a:round/>
            <a:headEnd len="sm" w="sm" type="none"/>
            <a:tailEnd len="sm" w="sm" type="none"/>
          </a:ln>
        </p:spPr>
      </p:pic>
      <p:pic>
        <p:nvPicPr>
          <p:cNvPr id="201" name="Google Shape;201;p26"/>
          <p:cNvPicPr preferRelativeResize="0"/>
          <p:nvPr/>
        </p:nvPicPr>
        <p:blipFill>
          <a:blip r:embed="rId6">
            <a:alphaModFix/>
          </a:blip>
          <a:stretch>
            <a:fillRect/>
          </a:stretch>
        </p:blipFill>
        <p:spPr>
          <a:xfrm>
            <a:off x="315475" y="3856750"/>
            <a:ext cx="6866376" cy="10438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7"/>
          <p:cNvPicPr preferRelativeResize="0"/>
          <p:nvPr/>
        </p:nvPicPr>
        <p:blipFill rotWithShape="1">
          <a:blip r:embed="rId3">
            <a:alphaModFix/>
          </a:blip>
          <a:srcRect b="14220" l="0" r="0" t="1384"/>
          <a:stretch/>
        </p:blipFill>
        <p:spPr>
          <a:xfrm>
            <a:off x="0" y="0"/>
            <a:ext cx="9144003" cy="5143501"/>
          </a:xfrm>
          <a:prstGeom prst="rect">
            <a:avLst/>
          </a:prstGeom>
          <a:noFill/>
          <a:ln>
            <a:noFill/>
          </a:ln>
        </p:spPr>
      </p:pic>
      <p:pic>
        <p:nvPicPr>
          <p:cNvPr id="207" name="Google Shape;207;p27"/>
          <p:cNvPicPr preferRelativeResize="0"/>
          <p:nvPr/>
        </p:nvPicPr>
        <p:blipFill>
          <a:blip r:embed="rId4">
            <a:alphaModFix/>
          </a:blip>
          <a:stretch>
            <a:fillRect/>
          </a:stretch>
        </p:blipFill>
        <p:spPr>
          <a:xfrm>
            <a:off x="1504950" y="152400"/>
            <a:ext cx="6610350" cy="893500"/>
          </a:xfrm>
          <a:prstGeom prst="rect">
            <a:avLst/>
          </a:prstGeom>
          <a:noFill/>
          <a:ln cap="flat" cmpd="sng" w="9525">
            <a:solidFill>
              <a:schemeClr val="dk1"/>
            </a:solidFill>
            <a:prstDash val="solid"/>
            <a:round/>
            <a:headEnd len="sm" w="sm" type="none"/>
            <a:tailEnd len="sm" w="sm" type="none"/>
          </a:ln>
        </p:spPr>
      </p:pic>
      <p:pic>
        <p:nvPicPr>
          <p:cNvPr id="208" name="Google Shape;208;p27"/>
          <p:cNvPicPr preferRelativeResize="0"/>
          <p:nvPr/>
        </p:nvPicPr>
        <p:blipFill>
          <a:blip r:embed="rId5">
            <a:alphaModFix/>
          </a:blip>
          <a:stretch>
            <a:fillRect/>
          </a:stretch>
        </p:blipFill>
        <p:spPr>
          <a:xfrm>
            <a:off x="2352675" y="2571747"/>
            <a:ext cx="6391274" cy="1010350"/>
          </a:xfrm>
          <a:prstGeom prst="rect">
            <a:avLst/>
          </a:prstGeom>
          <a:noFill/>
          <a:ln cap="flat" cmpd="sng" w="9525">
            <a:solidFill>
              <a:schemeClr val="dk1"/>
            </a:solidFill>
            <a:prstDash val="solid"/>
            <a:round/>
            <a:headEnd len="sm" w="sm" type="none"/>
            <a:tailEnd len="sm" w="sm" type="none"/>
          </a:ln>
        </p:spPr>
      </p:pic>
      <p:pic>
        <p:nvPicPr>
          <p:cNvPr id="209" name="Google Shape;209;p27"/>
          <p:cNvPicPr preferRelativeResize="0"/>
          <p:nvPr/>
        </p:nvPicPr>
        <p:blipFill>
          <a:blip r:embed="rId6">
            <a:alphaModFix/>
          </a:blip>
          <a:stretch>
            <a:fillRect/>
          </a:stretch>
        </p:blipFill>
        <p:spPr>
          <a:xfrm>
            <a:off x="560197" y="3905247"/>
            <a:ext cx="6402577" cy="9477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8"/>
          <p:cNvPicPr preferRelativeResize="0"/>
          <p:nvPr/>
        </p:nvPicPr>
        <p:blipFill rotWithShape="1">
          <a:blip r:embed="rId3">
            <a:alphaModFix/>
          </a:blip>
          <a:srcRect b="0" l="1659" r="4063" t="0"/>
          <a:stretch/>
        </p:blipFill>
        <p:spPr>
          <a:xfrm>
            <a:off x="0" y="0"/>
            <a:ext cx="9144003" cy="5143500"/>
          </a:xfrm>
          <a:prstGeom prst="rect">
            <a:avLst/>
          </a:prstGeom>
          <a:noFill/>
          <a:ln>
            <a:noFill/>
          </a:ln>
        </p:spPr>
      </p:pic>
      <p:pic>
        <p:nvPicPr>
          <p:cNvPr id="215" name="Google Shape;215;p28"/>
          <p:cNvPicPr preferRelativeResize="0"/>
          <p:nvPr/>
        </p:nvPicPr>
        <p:blipFill>
          <a:blip r:embed="rId4">
            <a:alphaModFix/>
          </a:blip>
          <a:stretch>
            <a:fillRect/>
          </a:stretch>
        </p:blipFill>
        <p:spPr>
          <a:xfrm>
            <a:off x="285750" y="200025"/>
            <a:ext cx="6918651" cy="857250"/>
          </a:xfrm>
          <a:prstGeom prst="rect">
            <a:avLst/>
          </a:prstGeom>
          <a:noFill/>
          <a:ln cap="flat" cmpd="sng" w="9525">
            <a:solidFill>
              <a:schemeClr val="dk1"/>
            </a:solidFill>
            <a:prstDash val="solid"/>
            <a:round/>
            <a:headEnd len="sm" w="sm" type="none"/>
            <a:tailEnd len="sm" w="sm" type="none"/>
          </a:ln>
        </p:spPr>
      </p:pic>
      <p:pic>
        <p:nvPicPr>
          <p:cNvPr id="216" name="Google Shape;216;p28"/>
          <p:cNvPicPr preferRelativeResize="0"/>
          <p:nvPr/>
        </p:nvPicPr>
        <p:blipFill>
          <a:blip r:embed="rId5">
            <a:alphaModFix/>
          </a:blip>
          <a:stretch>
            <a:fillRect/>
          </a:stretch>
        </p:blipFill>
        <p:spPr>
          <a:xfrm>
            <a:off x="285750" y="3695700"/>
            <a:ext cx="7134225" cy="12438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9"/>
          <p:cNvPicPr preferRelativeResize="0"/>
          <p:nvPr/>
        </p:nvPicPr>
        <p:blipFill rotWithShape="1">
          <a:blip r:embed="rId3">
            <a:alphaModFix/>
          </a:blip>
          <a:srcRect b="15604" l="0" r="0" t="0"/>
          <a:stretch/>
        </p:blipFill>
        <p:spPr>
          <a:xfrm>
            <a:off x="0" y="0"/>
            <a:ext cx="9144003" cy="5143501"/>
          </a:xfrm>
          <a:prstGeom prst="rect">
            <a:avLst/>
          </a:prstGeom>
          <a:noFill/>
          <a:ln>
            <a:noFill/>
          </a:ln>
        </p:spPr>
      </p:pic>
      <p:pic>
        <p:nvPicPr>
          <p:cNvPr id="222" name="Google Shape;222;p29"/>
          <p:cNvPicPr preferRelativeResize="0"/>
          <p:nvPr/>
        </p:nvPicPr>
        <p:blipFill>
          <a:blip r:embed="rId4">
            <a:alphaModFix/>
          </a:blip>
          <a:stretch>
            <a:fillRect/>
          </a:stretch>
        </p:blipFill>
        <p:spPr>
          <a:xfrm>
            <a:off x="171450" y="254838"/>
            <a:ext cx="4562475" cy="1400175"/>
          </a:xfrm>
          <a:prstGeom prst="rect">
            <a:avLst/>
          </a:prstGeom>
          <a:noFill/>
          <a:ln cap="flat" cmpd="sng" w="9525">
            <a:solidFill>
              <a:schemeClr val="dk1"/>
            </a:solidFill>
            <a:prstDash val="solid"/>
            <a:round/>
            <a:headEnd len="sm" w="sm" type="none"/>
            <a:tailEnd len="sm" w="sm" type="none"/>
          </a:ln>
        </p:spPr>
      </p:pic>
      <p:pic>
        <p:nvPicPr>
          <p:cNvPr id="223" name="Google Shape;223;p29"/>
          <p:cNvPicPr preferRelativeResize="0"/>
          <p:nvPr/>
        </p:nvPicPr>
        <p:blipFill>
          <a:blip r:embed="rId5">
            <a:alphaModFix/>
          </a:blip>
          <a:stretch>
            <a:fillRect/>
          </a:stretch>
        </p:blipFill>
        <p:spPr>
          <a:xfrm>
            <a:off x="5295900" y="2105025"/>
            <a:ext cx="3562350" cy="2828925"/>
          </a:xfrm>
          <a:prstGeom prst="rect">
            <a:avLst/>
          </a:prstGeom>
          <a:noFill/>
          <a:ln cap="flat" cmpd="sng" w="9525">
            <a:solidFill>
              <a:schemeClr val="dk1"/>
            </a:solidFill>
            <a:prstDash val="solid"/>
            <a:round/>
            <a:headEnd len="sm" w="sm" type="none"/>
            <a:tailEnd len="sm" w="sm" type="none"/>
          </a:ln>
        </p:spPr>
      </p:pic>
      <p:sp>
        <p:nvSpPr>
          <p:cNvPr id="224" name="Google Shape;224;p29"/>
          <p:cNvSpPr txBox="1"/>
          <p:nvPr/>
        </p:nvSpPr>
        <p:spPr>
          <a:xfrm>
            <a:off x="5829300" y="423925"/>
            <a:ext cx="3219600" cy="1062000"/>
          </a:xfrm>
          <a:prstGeom prst="rect">
            <a:avLst/>
          </a:prstGeom>
          <a:noFill/>
          <a:ln>
            <a:noFill/>
          </a:ln>
          <a:effectLst>
            <a:outerShdw blurRad="57150" rotWithShape="0" algn="bl" dir="5400000" dist="57150">
              <a:srgbClr val="B7B7B7">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1F406F"/>
                </a:solidFill>
              </a:rPr>
              <a:t>Where Are You?</a:t>
            </a:r>
            <a:endParaRPr b="1" sz="1900">
              <a:solidFill>
                <a:srgbClr val="1F406F"/>
              </a:solidFill>
            </a:endParaRPr>
          </a:p>
          <a:p>
            <a:pPr indent="0" lvl="0" marL="0" rtl="0" algn="ctr">
              <a:spcBef>
                <a:spcPts val="0"/>
              </a:spcBef>
              <a:spcAft>
                <a:spcPts val="0"/>
              </a:spcAft>
              <a:buNone/>
            </a:pPr>
            <a:r>
              <a:rPr b="1" lang="en" sz="1900">
                <a:solidFill>
                  <a:srgbClr val="1F406F"/>
                </a:solidFill>
              </a:rPr>
              <a:t>Where Could You Be?</a:t>
            </a:r>
            <a:endParaRPr b="1" sz="1900">
              <a:solidFill>
                <a:srgbClr val="1F406F"/>
              </a:solidFill>
            </a:endParaRPr>
          </a:p>
          <a:p>
            <a:pPr indent="0" lvl="0" marL="0" rtl="0" algn="ctr">
              <a:spcBef>
                <a:spcPts val="0"/>
              </a:spcBef>
              <a:spcAft>
                <a:spcPts val="0"/>
              </a:spcAft>
              <a:buNone/>
            </a:pPr>
            <a:r>
              <a:rPr b="1" lang="en" sz="1900">
                <a:solidFill>
                  <a:srgbClr val="1F406F"/>
                </a:solidFill>
              </a:rPr>
              <a:t>How Do You Get There?</a:t>
            </a:r>
            <a:endParaRPr b="1" sz="1900">
              <a:solidFill>
                <a:srgbClr val="1F406F"/>
              </a:solidFill>
            </a:endParaRPr>
          </a:p>
        </p:txBody>
      </p:sp>
      <p:sp>
        <p:nvSpPr>
          <p:cNvPr id="225" name="Google Shape;225;p29"/>
          <p:cNvSpPr txBox="1"/>
          <p:nvPr/>
        </p:nvSpPr>
        <p:spPr>
          <a:xfrm>
            <a:off x="723900" y="2938525"/>
            <a:ext cx="3219600" cy="477000"/>
          </a:xfrm>
          <a:prstGeom prst="rect">
            <a:avLst/>
          </a:prstGeom>
          <a:noFill/>
          <a:ln>
            <a:noFill/>
          </a:ln>
          <a:effectLst>
            <a:outerShdw blurRad="57150" rotWithShape="0" algn="bl" dir="5400000" dist="57150">
              <a:srgbClr val="B7B7B7">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1F406F"/>
                </a:solidFill>
              </a:rPr>
              <a:t>Any</a:t>
            </a:r>
            <a:r>
              <a:rPr b="1" lang="en" sz="1900">
                <a:solidFill>
                  <a:srgbClr val="1F406F"/>
                </a:solidFill>
              </a:rPr>
              <a:t> Surprises?</a:t>
            </a:r>
            <a:endParaRPr b="1" sz="1900">
              <a:solidFill>
                <a:srgbClr val="1F406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0"/>
          <p:cNvPicPr preferRelativeResize="0"/>
          <p:nvPr/>
        </p:nvPicPr>
        <p:blipFill rotWithShape="1">
          <a:blip r:embed="rId3">
            <a:alphaModFix/>
          </a:blip>
          <a:srcRect b="3130" l="0" r="0" t="3139"/>
          <a:stretch/>
        </p:blipFill>
        <p:spPr>
          <a:xfrm>
            <a:off x="0" y="0"/>
            <a:ext cx="9144003" cy="5143500"/>
          </a:xfrm>
          <a:prstGeom prst="rect">
            <a:avLst/>
          </a:prstGeom>
          <a:noFill/>
          <a:ln>
            <a:noFill/>
          </a:ln>
        </p:spPr>
      </p:pic>
      <p:sp>
        <p:nvSpPr>
          <p:cNvPr id="231" name="Google Shape;231;p30"/>
          <p:cNvSpPr txBox="1"/>
          <p:nvPr/>
        </p:nvSpPr>
        <p:spPr>
          <a:xfrm>
            <a:off x="2514600" y="1200150"/>
            <a:ext cx="4286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t>YOUR LOGO</a:t>
            </a:r>
            <a:endParaRPr sz="2200"/>
          </a:p>
          <a:p>
            <a:pPr indent="0" lvl="0" marL="0" rtl="0" algn="ctr">
              <a:spcBef>
                <a:spcPts val="0"/>
              </a:spcBef>
              <a:spcAft>
                <a:spcPts val="0"/>
              </a:spcAft>
              <a:buNone/>
            </a:pPr>
            <a:r>
              <a:rPr lang="en" sz="2200"/>
              <a:t>And Contact Information</a:t>
            </a:r>
            <a:endParaRPr sz="2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8017" l="0" r="0" t="7857"/>
          <a:stretch/>
        </p:blipFill>
        <p:spPr>
          <a:xfrm>
            <a:off x="0" y="-8075"/>
            <a:ext cx="9144003" cy="5199200"/>
          </a:xfrm>
          <a:prstGeom prst="rect">
            <a:avLst/>
          </a:prstGeom>
          <a:noFill/>
          <a:ln>
            <a:noFill/>
          </a:ln>
        </p:spPr>
      </p:pic>
      <p:sp>
        <p:nvSpPr>
          <p:cNvPr id="62" name="Google Shape;62;p14"/>
          <p:cNvSpPr txBox="1"/>
          <p:nvPr/>
        </p:nvSpPr>
        <p:spPr>
          <a:xfrm>
            <a:off x="1287162" y="414716"/>
            <a:ext cx="6569700" cy="400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Clr>
                <a:srgbClr val="000000"/>
              </a:buClr>
              <a:buSzPts val="3200"/>
              <a:buFont typeface="Arial"/>
              <a:buNone/>
            </a:pPr>
            <a:r>
              <a:rPr b="1" i="0" lang="en" sz="2200" u="none" cap="none" strike="noStrike">
                <a:solidFill>
                  <a:srgbClr val="FFFFFF"/>
                </a:solidFill>
                <a:latin typeface="Arial"/>
                <a:ea typeface="Arial"/>
                <a:cs typeface="Arial"/>
                <a:sym typeface="Arial"/>
              </a:rPr>
              <a:t>You Are America’s Economic Engine</a:t>
            </a:r>
            <a:endParaRPr b="0" i="0" sz="2200" u="none" cap="none" strike="noStrike">
              <a:solidFill>
                <a:srgbClr val="000000"/>
              </a:solidFill>
              <a:latin typeface="Calibri"/>
              <a:ea typeface="Calibri"/>
              <a:cs typeface="Calibri"/>
              <a:sym typeface="Calibri"/>
            </a:endParaRPr>
          </a:p>
        </p:txBody>
      </p:sp>
      <p:grpSp>
        <p:nvGrpSpPr>
          <p:cNvPr id="63" name="Google Shape;63;p14"/>
          <p:cNvGrpSpPr/>
          <p:nvPr/>
        </p:nvGrpSpPr>
        <p:grpSpPr>
          <a:xfrm>
            <a:off x="666888" y="3343203"/>
            <a:ext cx="7810201" cy="1657373"/>
            <a:chOff x="838888" y="3343203"/>
            <a:chExt cx="7810201" cy="1657373"/>
          </a:xfrm>
        </p:grpSpPr>
        <p:grpSp>
          <p:nvGrpSpPr>
            <p:cNvPr id="64" name="Google Shape;64;p14"/>
            <p:cNvGrpSpPr/>
            <p:nvPr/>
          </p:nvGrpSpPr>
          <p:grpSpPr>
            <a:xfrm>
              <a:off x="838899" y="3343203"/>
              <a:ext cx="7810189" cy="1657373"/>
              <a:chOff x="840567" y="1314143"/>
              <a:chExt cx="11075140" cy="1068515"/>
            </a:xfrm>
          </p:grpSpPr>
          <p:sp>
            <p:nvSpPr>
              <p:cNvPr id="65" name="Google Shape;65;p14"/>
              <p:cNvSpPr/>
              <p:nvPr/>
            </p:nvSpPr>
            <p:spPr>
              <a:xfrm>
                <a:off x="840567" y="1314143"/>
                <a:ext cx="2730985" cy="1068515"/>
              </a:xfrm>
              <a:prstGeom prst="rect">
                <a:avLst/>
              </a:prstGeom>
              <a:solidFill>
                <a:srgbClr val="4472C4"/>
              </a:solidFill>
              <a:ln>
                <a:noFill/>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6" name="Google Shape;66;p14"/>
              <p:cNvSpPr/>
              <p:nvPr/>
            </p:nvSpPr>
            <p:spPr>
              <a:xfrm>
                <a:off x="3546765" y="1314143"/>
                <a:ext cx="2806416" cy="1068515"/>
              </a:xfrm>
              <a:prstGeom prst="rect">
                <a:avLst/>
              </a:prstGeom>
              <a:solidFill>
                <a:srgbClr val="ED7D31"/>
              </a:solidFill>
              <a:ln>
                <a:noFill/>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7" name="Google Shape;67;p14"/>
              <p:cNvSpPr/>
              <p:nvPr/>
            </p:nvSpPr>
            <p:spPr>
              <a:xfrm>
                <a:off x="6328065" y="1314143"/>
                <a:ext cx="2806416" cy="1068515"/>
              </a:xfrm>
              <a:prstGeom prst="rect">
                <a:avLst/>
              </a:prstGeom>
              <a:solidFill>
                <a:srgbClr val="A5A5A5"/>
              </a:solidFill>
              <a:ln>
                <a:noFill/>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68" name="Google Shape;68;p14"/>
              <p:cNvSpPr/>
              <p:nvPr/>
            </p:nvSpPr>
            <p:spPr>
              <a:xfrm>
                <a:off x="9134435" y="1314143"/>
                <a:ext cx="2781272" cy="1068515"/>
              </a:xfrm>
              <a:prstGeom prst="rect">
                <a:avLst/>
              </a:prstGeom>
              <a:solidFill>
                <a:srgbClr val="FFC000"/>
              </a:solidFill>
              <a:ln>
                <a:noFill/>
              </a:ln>
            </p:spPr>
            <p:txBody>
              <a:bodyPr anchorCtr="0" anchor="ctr" bIns="30450" lIns="60950" spcFirstLastPara="1" rIns="60950" wrap="square" tIns="3045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Calibri"/>
                  <a:ea typeface="Calibri"/>
                  <a:cs typeface="Calibri"/>
                  <a:sym typeface="Calibri"/>
                </a:endParaRPr>
              </a:p>
            </p:txBody>
          </p:sp>
        </p:grpSp>
        <p:sp>
          <p:nvSpPr>
            <p:cNvPr id="69" name="Google Shape;69;p14"/>
            <p:cNvSpPr txBox="1"/>
            <p:nvPr/>
          </p:nvSpPr>
          <p:spPr>
            <a:xfrm>
              <a:off x="838888" y="3525384"/>
              <a:ext cx="1868700" cy="12930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Calibri"/>
                  <a:ea typeface="Calibri"/>
                  <a:cs typeface="Calibri"/>
                  <a:sym typeface="Calibri"/>
                </a:rPr>
                <a:t>Family businesses account for 64% of the U.S. GDP</a:t>
              </a:r>
              <a:endParaRPr b="0" i="0" sz="1200" u="none" cap="none" strike="noStrike">
                <a:solidFill>
                  <a:schemeClr val="lt1"/>
                </a:solidFill>
                <a:latin typeface="Calibri"/>
                <a:ea typeface="Calibri"/>
                <a:cs typeface="Calibri"/>
                <a:sym typeface="Calibri"/>
              </a:endParaRPr>
            </a:p>
          </p:txBody>
        </p:sp>
        <p:sp>
          <p:nvSpPr>
            <p:cNvPr id="70" name="Google Shape;70;p14"/>
            <p:cNvSpPr txBox="1"/>
            <p:nvPr/>
          </p:nvSpPr>
          <p:spPr>
            <a:xfrm>
              <a:off x="2797135" y="3525384"/>
              <a:ext cx="1868700" cy="12930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rgbClr val="44546A"/>
                  </a:solidFill>
                  <a:latin typeface="Calibri"/>
                  <a:ea typeface="Calibri"/>
                  <a:cs typeface="Calibri"/>
                  <a:sym typeface="Calibri"/>
                </a:rPr>
                <a:t>They</a:t>
              </a:r>
              <a:r>
                <a:rPr b="1" i="0" lang="en" sz="2000" u="none" cap="none" strike="noStrike">
                  <a:solidFill>
                    <a:srgbClr val="44546A"/>
                  </a:solidFill>
                  <a:latin typeface="Calibri"/>
                  <a:ea typeface="Calibri"/>
                  <a:cs typeface="Calibri"/>
                  <a:sym typeface="Calibri"/>
                </a:rPr>
                <a:t> generate 62% of the country’s employment</a:t>
              </a:r>
              <a:r>
                <a:rPr b="1" lang="en" sz="2000">
                  <a:solidFill>
                    <a:srgbClr val="44546A"/>
                  </a:solidFill>
                  <a:latin typeface="Calibri"/>
                  <a:ea typeface="Calibri"/>
                  <a:cs typeface="Calibri"/>
                  <a:sym typeface="Calibri"/>
                </a:rPr>
                <a:t>…</a:t>
              </a:r>
              <a:r>
                <a:rPr b="1" i="0" lang="en" sz="2000" u="none" cap="none" strike="noStrike">
                  <a:solidFill>
                    <a:srgbClr val="44546A"/>
                  </a:solidFill>
                  <a:latin typeface="Calibri"/>
                  <a:ea typeface="Calibri"/>
                  <a:cs typeface="Calibri"/>
                  <a:sym typeface="Calibri"/>
                </a:rPr>
                <a:t> </a:t>
              </a:r>
              <a:endParaRPr b="0" i="0" sz="1200" u="none" cap="none" strike="noStrike">
                <a:solidFill>
                  <a:srgbClr val="44546A"/>
                </a:solidFill>
                <a:latin typeface="Calibri"/>
                <a:ea typeface="Calibri"/>
                <a:cs typeface="Calibri"/>
                <a:sym typeface="Calibri"/>
              </a:endParaRPr>
            </a:p>
          </p:txBody>
        </p:sp>
        <p:sp>
          <p:nvSpPr>
            <p:cNvPr id="71" name="Google Shape;71;p14"/>
            <p:cNvSpPr txBox="1"/>
            <p:nvPr/>
          </p:nvSpPr>
          <p:spPr>
            <a:xfrm>
              <a:off x="4755359" y="3679284"/>
              <a:ext cx="1868700" cy="985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rgbClr val="44546A"/>
                  </a:solidFill>
                  <a:latin typeface="Calibri"/>
                  <a:ea typeface="Calibri"/>
                  <a:cs typeface="Calibri"/>
                  <a:sym typeface="Calibri"/>
                </a:rPr>
                <a:t>…and</a:t>
              </a:r>
              <a:r>
                <a:rPr b="1" i="0" lang="en" sz="2000" u="none" cap="none" strike="noStrike">
                  <a:solidFill>
                    <a:srgbClr val="44546A"/>
                  </a:solidFill>
                  <a:latin typeface="Calibri"/>
                  <a:ea typeface="Calibri"/>
                  <a:cs typeface="Calibri"/>
                  <a:sym typeface="Calibri"/>
                </a:rPr>
                <a:t> account for 78% of new job creation.</a:t>
              </a:r>
              <a:endParaRPr b="1">
                <a:solidFill>
                  <a:srgbClr val="44546A"/>
                </a:solidFill>
                <a:latin typeface="Calibri"/>
                <a:ea typeface="Calibri"/>
                <a:cs typeface="Calibri"/>
                <a:sym typeface="Calibri"/>
              </a:endParaRPr>
            </a:p>
          </p:txBody>
        </p:sp>
        <p:sp>
          <p:nvSpPr>
            <p:cNvPr id="72" name="Google Shape;72;p14"/>
            <p:cNvSpPr txBox="1"/>
            <p:nvPr/>
          </p:nvSpPr>
          <p:spPr>
            <a:xfrm>
              <a:off x="6713575" y="3679273"/>
              <a:ext cx="1868700" cy="985200"/>
            </a:xfrm>
            <a:prstGeom prst="rect">
              <a:avLst/>
            </a:prstGeom>
            <a:noFill/>
            <a:ln>
              <a:noFill/>
            </a:ln>
          </p:spPr>
          <p:txBody>
            <a:bodyPr anchorCtr="0" anchor="t" bIns="30450" lIns="60950" spcFirstLastPara="1" rIns="60950" wrap="square" tIns="30450">
              <a:spAutoFit/>
            </a:bodyPr>
            <a:lstStyle/>
            <a:p>
              <a:pPr indent="0" lvl="0" marL="0" marR="0" rtl="0" algn="ctr">
                <a:lnSpc>
                  <a:spcPct val="100000"/>
                </a:lnSpc>
                <a:spcBef>
                  <a:spcPts val="0"/>
                </a:spcBef>
                <a:spcAft>
                  <a:spcPts val="0"/>
                </a:spcAft>
                <a:buClr>
                  <a:srgbClr val="000000"/>
                </a:buClr>
                <a:buSzPts val="2000"/>
                <a:buFont typeface="Arial"/>
                <a:buNone/>
              </a:pPr>
              <a:r>
                <a:rPr b="1" lang="en" sz="2000">
                  <a:solidFill>
                    <a:srgbClr val="44546A"/>
                  </a:solidFill>
                  <a:latin typeface="Calibri"/>
                  <a:ea typeface="Calibri"/>
                  <a:cs typeface="Calibri"/>
                  <a:sym typeface="Calibri"/>
                </a:rPr>
                <a:t>Everyone is counting on your success.</a:t>
              </a:r>
              <a:endParaRPr b="0" i="0" sz="1200" u="none" cap="none" strike="noStrike">
                <a:solidFill>
                  <a:srgbClr val="44546A"/>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b="4196" l="0" r="17681" t="0"/>
          <a:stretch/>
        </p:blipFill>
        <p:spPr>
          <a:xfrm>
            <a:off x="3389950" y="0"/>
            <a:ext cx="3315651" cy="2571749"/>
          </a:xfrm>
          <a:prstGeom prst="rect">
            <a:avLst/>
          </a:prstGeom>
          <a:noFill/>
          <a:ln>
            <a:noFill/>
          </a:ln>
        </p:spPr>
      </p:pic>
      <p:pic>
        <p:nvPicPr>
          <p:cNvPr id="78" name="Google Shape;78;p15"/>
          <p:cNvPicPr preferRelativeResize="0"/>
          <p:nvPr/>
        </p:nvPicPr>
        <p:blipFill rotWithShape="1">
          <a:blip r:embed="rId4">
            <a:alphaModFix/>
          </a:blip>
          <a:srcRect b="0" l="0" r="24322" t="9853"/>
          <a:stretch/>
        </p:blipFill>
        <p:spPr>
          <a:xfrm>
            <a:off x="0" y="2"/>
            <a:ext cx="3481876" cy="2764193"/>
          </a:xfrm>
          <a:prstGeom prst="rect">
            <a:avLst/>
          </a:prstGeom>
          <a:noFill/>
          <a:ln>
            <a:noFill/>
          </a:ln>
        </p:spPr>
      </p:pic>
      <p:pic>
        <p:nvPicPr>
          <p:cNvPr id="79" name="Google Shape;79;p15"/>
          <p:cNvPicPr preferRelativeResize="0"/>
          <p:nvPr/>
        </p:nvPicPr>
        <p:blipFill rotWithShape="1">
          <a:blip r:embed="rId5">
            <a:alphaModFix/>
          </a:blip>
          <a:srcRect b="0" l="10380" r="17786" t="7407"/>
          <a:stretch/>
        </p:blipFill>
        <p:spPr>
          <a:xfrm>
            <a:off x="0" y="3280975"/>
            <a:ext cx="2167977" cy="1862525"/>
          </a:xfrm>
          <a:prstGeom prst="rect">
            <a:avLst/>
          </a:prstGeom>
          <a:noFill/>
          <a:ln>
            <a:noFill/>
          </a:ln>
        </p:spPr>
      </p:pic>
      <p:pic>
        <p:nvPicPr>
          <p:cNvPr id="80" name="Google Shape;80;p15"/>
          <p:cNvPicPr preferRelativeResize="0"/>
          <p:nvPr/>
        </p:nvPicPr>
        <p:blipFill rotWithShape="1">
          <a:blip r:embed="rId6">
            <a:alphaModFix/>
          </a:blip>
          <a:srcRect b="0" l="47092" r="0" t="0"/>
          <a:stretch/>
        </p:blipFill>
        <p:spPr>
          <a:xfrm>
            <a:off x="1952325" y="2412400"/>
            <a:ext cx="2167977" cy="2731099"/>
          </a:xfrm>
          <a:prstGeom prst="rect">
            <a:avLst/>
          </a:prstGeom>
          <a:noFill/>
          <a:ln>
            <a:noFill/>
          </a:ln>
        </p:spPr>
      </p:pic>
      <p:pic>
        <p:nvPicPr>
          <p:cNvPr id="81" name="Google Shape;81;p15"/>
          <p:cNvPicPr preferRelativeResize="0"/>
          <p:nvPr/>
        </p:nvPicPr>
        <p:blipFill rotWithShape="1">
          <a:blip r:embed="rId7">
            <a:alphaModFix/>
          </a:blip>
          <a:srcRect b="0" l="31689" r="0" t="19607"/>
          <a:stretch/>
        </p:blipFill>
        <p:spPr>
          <a:xfrm>
            <a:off x="0" y="1770514"/>
            <a:ext cx="2042977" cy="1602476"/>
          </a:xfrm>
          <a:prstGeom prst="rect">
            <a:avLst/>
          </a:prstGeom>
          <a:noFill/>
          <a:ln>
            <a:noFill/>
          </a:ln>
        </p:spPr>
      </p:pic>
      <p:pic>
        <p:nvPicPr>
          <p:cNvPr id="82" name="Google Shape;82;p15"/>
          <p:cNvPicPr preferRelativeResize="0"/>
          <p:nvPr/>
        </p:nvPicPr>
        <p:blipFill>
          <a:blip r:embed="rId8">
            <a:alphaModFix/>
          </a:blip>
          <a:stretch>
            <a:fillRect/>
          </a:stretch>
        </p:blipFill>
        <p:spPr>
          <a:xfrm>
            <a:off x="3574716" y="2018950"/>
            <a:ext cx="5569285" cy="3124550"/>
          </a:xfrm>
          <a:prstGeom prst="rect">
            <a:avLst/>
          </a:prstGeom>
          <a:noFill/>
          <a:ln>
            <a:noFill/>
          </a:ln>
        </p:spPr>
      </p:pic>
      <p:sp>
        <p:nvSpPr>
          <p:cNvPr id="83" name="Google Shape;83;p15"/>
          <p:cNvSpPr txBox="1"/>
          <p:nvPr/>
        </p:nvSpPr>
        <p:spPr>
          <a:xfrm>
            <a:off x="3634275" y="2764200"/>
            <a:ext cx="2942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rPr>
              <a:t>A Sneaky Suspicion All Business Owners Have:  </a:t>
            </a:r>
            <a:endParaRPr b="1">
              <a:solidFill>
                <a:schemeClr val="lt1"/>
              </a:solidFill>
            </a:endParaRPr>
          </a:p>
          <a:p>
            <a:pPr indent="0" lvl="0" marL="0" rtl="0" algn="ctr">
              <a:spcBef>
                <a:spcPts val="0"/>
              </a:spcBef>
              <a:spcAft>
                <a:spcPts val="0"/>
              </a:spcAft>
              <a:buNone/>
            </a:pPr>
            <a:r>
              <a:rPr b="1" lang="en" sz="1800">
                <a:solidFill>
                  <a:schemeClr val="lt1"/>
                </a:solidFill>
              </a:rPr>
              <a:t>We Could Be Better.</a:t>
            </a:r>
            <a:endParaRPr b="1" sz="1800">
              <a:solidFill>
                <a:schemeClr val="lt1"/>
              </a:solidFill>
            </a:endParaRPr>
          </a:p>
        </p:txBody>
      </p:sp>
      <p:pic>
        <p:nvPicPr>
          <p:cNvPr id="84" name="Google Shape;84;p15"/>
          <p:cNvPicPr preferRelativeResize="0"/>
          <p:nvPr/>
        </p:nvPicPr>
        <p:blipFill rotWithShape="1">
          <a:blip r:embed="rId9">
            <a:alphaModFix/>
          </a:blip>
          <a:srcRect b="10482" l="20739" r="17918" t="0"/>
          <a:stretch/>
        </p:blipFill>
        <p:spPr>
          <a:xfrm>
            <a:off x="6705600" y="0"/>
            <a:ext cx="2438400" cy="2371725"/>
          </a:xfrm>
          <a:prstGeom prst="rect">
            <a:avLst/>
          </a:prstGeom>
          <a:noFill/>
          <a:ln>
            <a:noFill/>
          </a:ln>
        </p:spPr>
      </p:pic>
      <p:pic>
        <p:nvPicPr>
          <p:cNvPr id="85" name="Google Shape;85;p15"/>
          <p:cNvPicPr preferRelativeResize="0"/>
          <p:nvPr/>
        </p:nvPicPr>
        <p:blipFill rotWithShape="1">
          <a:blip r:embed="rId10">
            <a:alphaModFix/>
          </a:blip>
          <a:srcRect b="0" l="6203" r="23219" t="0"/>
          <a:stretch/>
        </p:blipFill>
        <p:spPr>
          <a:xfrm>
            <a:off x="5400674" y="0"/>
            <a:ext cx="1815148" cy="171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6"/>
          <p:cNvPicPr preferRelativeResize="0"/>
          <p:nvPr/>
        </p:nvPicPr>
        <p:blipFill rotWithShape="1">
          <a:blip r:embed="rId3">
            <a:alphaModFix/>
          </a:blip>
          <a:srcRect b="15604" l="0" r="0" t="0"/>
          <a:stretch/>
        </p:blipFill>
        <p:spPr>
          <a:xfrm>
            <a:off x="0" y="0"/>
            <a:ext cx="9144003" cy="5143501"/>
          </a:xfrm>
          <a:prstGeom prst="rect">
            <a:avLst/>
          </a:prstGeom>
          <a:noFill/>
          <a:ln>
            <a:noFill/>
          </a:ln>
        </p:spPr>
      </p:pic>
      <p:sp>
        <p:nvSpPr>
          <p:cNvPr id="91" name="Google Shape;91;p16"/>
          <p:cNvSpPr/>
          <p:nvPr/>
        </p:nvSpPr>
        <p:spPr>
          <a:xfrm>
            <a:off x="7082100" y="1229400"/>
            <a:ext cx="1543200" cy="26574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p:nvPr/>
        </p:nvSpPr>
        <p:spPr>
          <a:xfrm>
            <a:off x="5538888" y="1229400"/>
            <a:ext cx="1543200" cy="26574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p:nvPr/>
        </p:nvSpPr>
        <p:spPr>
          <a:xfrm>
            <a:off x="3995688" y="1229400"/>
            <a:ext cx="1543200" cy="2657400"/>
          </a:xfrm>
          <a:prstGeom prst="rect">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p:nvPr/>
        </p:nvSpPr>
        <p:spPr>
          <a:xfrm>
            <a:off x="2476425" y="1229400"/>
            <a:ext cx="1543200" cy="26574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923925" y="1229400"/>
            <a:ext cx="1543200" cy="26574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 name="Google Shape;96;p16"/>
          <p:cNvCxnSpPr/>
          <p:nvPr/>
        </p:nvCxnSpPr>
        <p:spPr>
          <a:xfrm>
            <a:off x="923925" y="3924300"/>
            <a:ext cx="7705800" cy="9600"/>
          </a:xfrm>
          <a:prstGeom prst="straightConnector1">
            <a:avLst/>
          </a:prstGeom>
          <a:noFill/>
          <a:ln cap="flat" cmpd="sng" w="76200">
            <a:solidFill>
              <a:schemeClr val="dk2"/>
            </a:solidFill>
            <a:prstDash val="solid"/>
            <a:round/>
            <a:headEnd len="med" w="med" type="none"/>
            <a:tailEnd len="med" w="med" type="none"/>
          </a:ln>
        </p:spPr>
      </p:cxnSp>
      <p:cxnSp>
        <p:nvCxnSpPr>
          <p:cNvPr id="97" name="Google Shape;97;p16"/>
          <p:cNvCxnSpPr/>
          <p:nvPr/>
        </p:nvCxnSpPr>
        <p:spPr>
          <a:xfrm flipH="1" rot="-5400000">
            <a:off x="1352550" y="3905250"/>
            <a:ext cx="600" cy="6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98" name="Google Shape;98;p16"/>
          <p:cNvCxnSpPr/>
          <p:nvPr/>
        </p:nvCxnSpPr>
        <p:spPr>
          <a:xfrm flipH="1" rot="10800000">
            <a:off x="1457325" y="1800225"/>
            <a:ext cx="3286200" cy="2133600"/>
          </a:xfrm>
          <a:prstGeom prst="curvedConnector3">
            <a:avLst>
              <a:gd fmla="val 50000" name="adj1"/>
            </a:avLst>
          </a:prstGeom>
          <a:noFill/>
          <a:ln cap="flat" cmpd="sng" w="28575">
            <a:solidFill>
              <a:srgbClr val="38761D"/>
            </a:solidFill>
            <a:prstDash val="solid"/>
            <a:round/>
            <a:headEnd len="med" w="med" type="none"/>
            <a:tailEnd len="med" w="med" type="none"/>
          </a:ln>
        </p:spPr>
      </p:cxnSp>
      <p:cxnSp>
        <p:nvCxnSpPr>
          <p:cNvPr id="99" name="Google Shape;99;p16"/>
          <p:cNvCxnSpPr/>
          <p:nvPr/>
        </p:nvCxnSpPr>
        <p:spPr>
          <a:xfrm rot="10800000">
            <a:off x="4733925" y="1800225"/>
            <a:ext cx="3286200" cy="2133600"/>
          </a:xfrm>
          <a:prstGeom prst="curvedConnector3">
            <a:avLst>
              <a:gd fmla="val 50000" name="adj1"/>
            </a:avLst>
          </a:prstGeom>
          <a:noFill/>
          <a:ln cap="flat" cmpd="sng" w="28575">
            <a:solidFill>
              <a:srgbClr val="CC0000"/>
            </a:solidFill>
            <a:prstDash val="solid"/>
            <a:round/>
            <a:headEnd len="med" w="med" type="none"/>
            <a:tailEnd len="med" w="med" type="none"/>
          </a:ln>
        </p:spPr>
      </p:cxnSp>
      <p:cxnSp>
        <p:nvCxnSpPr>
          <p:cNvPr id="100" name="Google Shape;100;p16"/>
          <p:cNvCxnSpPr/>
          <p:nvPr/>
        </p:nvCxnSpPr>
        <p:spPr>
          <a:xfrm>
            <a:off x="4991100" y="1809750"/>
            <a:ext cx="1409700" cy="266700"/>
          </a:xfrm>
          <a:prstGeom prst="curvedConnector3">
            <a:avLst>
              <a:gd fmla="val 50000" name="adj1"/>
            </a:avLst>
          </a:prstGeom>
          <a:noFill/>
          <a:ln cap="flat" cmpd="sng" w="28575">
            <a:solidFill>
              <a:srgbClr val="6AA84F"/>
            </a:solidFill>
            <a:prstDash val="dash"/>
            <a:round/>
            <a:headEnd len="med" w="med" type="none"/>
            <a:tailEnd len="med" w="med" type="none"/>
          </a:ln>
        </p:spPr>
      </p:cxnSp>
      <p:cxnSp>
        <p:nvCxnSpPr>
          <p:cNvPr id="101" name="Google Shape;101;p16"/>
          <p:cNvCxnSpPr/>
          <p:nvPr/>
        </p:nvCxnSpPr>
        <p:spPr>
          <a:xfrm flipH="1">
            <a:off x="6362700" y="895350"/>
            <a:ext cx="1371600" cy="1181100"/>
          </a:xfrm>
          <a:prstGeom prst="curvedConnector3">
            <a:avLst>
              <a:gd fmla="val 50000" name="adj1"/>
            </a:avLst>
          </a:prstGeom>
          <a:noFill/>
          <a:ln cap="flat" cmpd="sng" w="28575">
            <a:solidFill>
              <a:srgbClr val="6AA84F"/>
            </a:solidFill>
            <a:prstDash val="dash"/>
            <a:round/>
            <a:headEnd len="med" w="med" type="none"/>
            <a:tailEnd len="med" w="med" type="none"/>
          </a:ln>
        </p:spPr>
      </p:cxnSp>
      <p:sp>
        <p:nvSpPr>
          <p:cNvPr id="102" name="Google Shape;102;p16"/>
          <p:cNvSpPr txBox="1"/>
          <p:nvPr/>
        </p:nvSpPr>
        <p:spPr>
          <a:xfrm>
            <a:off x="4093463" y="1800225"/>
            <a:ext cx="13716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MATURITY</a:t>
            </a:r>
            <a:endParaRPr b="1"/>
          </a:p>
          <a:p>
            <a:pPr indent="0" lvl="0" marL="0" rtl="0" algn="ctr">
              <a:spcBef>
                <a:spcPts val="0"/>
              </a:spcBef>
              <a:spcAft>
                <a:spcPts val="0"/>
              </a:spcAft>
              <a:buNone/>
            </a:pPr>
            <a:r>
              <a:rPr b="1" lang="en" sz="1100"/>
              <a:t>Stable Sales</a:t>
            </a:r>
            <a:endParaRPr b="1" sz="1100"/>
          </a:p>
          <a:p>
            <a:pPr indent="0" lvl="0" marL="0" rtl="0" algn="ctr">
              <a:spcBef>
                <a:spcPts val="0"/>
              </a:spcBef>
              <a:spcAft>
                <a:spcPts val="0"/>
              </a:spcAft>
              <a:buNone/>
            </a:pPr>
            <a:r>
              <a:rPr b="1" lang="en" sz="1100"/>
              <a:t>High EBITA</a:t>
            </a:r>
            <a:endParaRPr b="1" sz="1100"/>
          </a:p>
          <a:p>
            <a:pPr indent="0" lvl="0" marL="0" rtl="0" algn="ctr">
              <a:spcBef>
                <a:spcPts val="0"/>
              </a:spcBef>
              <a:spcAft>
                <a:spcPts val="0"/>
              </a:spcAft>
              <a:buNone/>
            </a:pPr>
            <a:r>
              <a:rPr b="1" lang="en" sz="1100"/>
              <a:t>High Competition</a:t>
            </a:r>
            <a:endParaRPr b="1" sz="1100"/>
          </a:p>
        </p:txBody>
      </p:sp>
      <p:sp>
        <p:nvSpPr>
          <p:cNvPr id="103" name="Google Shape;103;p16"/>
          <p:cNvSpPr txBox="1"/>
          <p:nvPr/>
        </p:nvSpPr>
        <p:spPr>
          <a:xfrm>
            <a:off x="5724750" y="2028825"/>
            <a:ext cx="11715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DECLINE</a:t>
            </a:r>
            <a:endParaRPr b="1"/>
          </a:p>
          <a:p>
            <a:pPr indent="0" lvl="0" marL="0" rtl="0" algn="ctr">
              <a:spcBef>
                <a:spcPts val="0"/>
              </a:spcBef>
              <a:spcAft>
                <a:spcPts val="0"/>
              </a:spcAft>
              <a:buNone/>
            </a:pPr>
            <a:r>
              <a:rPr b="1" lang="en" sz="1100"/>
              <a:t>Slowing Sales</a:t>
            </a:r>
            <a:endParaRPr b="1" sz="1100"/>
          </a:p>
          <a:p>
            <a:pPr indent="0" lvl="0" marL="0" rtl="0" algn="ctr">
              <a:spcBef>
                <a:spcPts val="0"/>
              </a:spcBef>
              <a:spcAft>
                <a:spcPts val="0"/>
              </a:spcAft>
              <a:buNone/>
            </a:pPr>
            <a:r>
              <a:rPr b="1" lang="en" sz="1100"/>
              <a:t>Price/Profit ↡</a:t>
            </a:r>
            <a:endParaRPr b="1" sz="1100"/>
          </a:p>
          <a:p>
            <a:pPr indent="0" lvl="0" marL="0" rtl="0" algn="ctr">
              <a:spcBef>
                <a:spcPts val="0"/>
              </a:spcBef>
              <a:spcAft>
                <a:spcPts val="0"/>
              </a:spcAft>
              <a:buNone/>
            </a:pPr>
            <a:r>
              <a:rPr b="1" lang="en" sz="1100"/>
              <a:t>Productivity ↡</a:t>
            </a:r>
            <a:endParaRPr b="1" sz="1100"/>
          </a:p>
        </p:txBody>
      </p:sp>
      <p:sp>
        <p:nvSpPr>
          <p:cNvPr id="104" name="Google Shape;104;p16"/>
          <p:cNvSpPr txBox="1"/>
          <p:nvPr/>
        </p:nvSpPr>
        <p:spPr>
          <a:xfrm>
            <a:off x="2586100" y="1323300"/>
            <a:ext cx="12906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GROWTH</a:t>
            </a:r>
            <a:endParaRPr b="1"/>
          </a:p>
          <a:p>
            <a:pPr indent="0" lvl="0" marL="0" rtl="0" algn="ctr">
              <a:spcBef>
                <a:spcPts val="0"/>
              </a:spcBef>
              <a:spcAft>
                <a:spcPts val="0"/>
              </a:spcAft>
              <a:buNone/>
            </a:pPr>
            <a:r>
              <a:rPr b="1" lang="en" sz="1100"/>
              <a:t>Rapid Sales</a:t>
            </a:r>
            <a:endParaRPr b="1" sz="1100"/>
          </a:p>
          <a:p>
            <a:pPr indent="0" lvl="0" marL="0" rtl="0" algn="ctr">
              <a:spcBef>
                <a:spcPts val="0"/>
              </a:spcBef>
              <a:spcAft>
                <a:spcPts val="0"/>
              </a:spcAft>
              <a:buNone/>
            </a:pPr>
            <a:r>
              <a:rPr b="1" lang="en" sz="1100"/>
              <a:t>Increased Profit</a:t>
            </a:r>
            <a:endParaRPr b="1" sz="1100"/>
          </a:p>
          <a:p>
            <a:pPr indent="0" lvl="0" marL="0" rtl="0" algn="ctr">
              <a:spcBef>
                <a:spcPts val="0"/>
              </a:spcBef>
              <a:spcAft>
                <a:spcPts val="0"/>
              </a:spcAft>
              <a:buNone/>
            </a:pPr>
            <a:r>
              <a:rPr b="1" lang="en" sz="1100"/>
              <a:t>Processes Needed</a:t>
            </a:r>
            <a:endParaRPr b="1" sz="1100"/>
          </a:p>
        </p:txBody>
      </p:sp>
      <p:sp>
        <p:nvSpPr>
          <p:cNvPr id="105" name="Google Shape;105;p16"/>
          <p:cNvSpPr txBox="1"/>
          <p:nvPr/>
        </p:nvSpPr>
        <p:spPr>
          <a:xfrm>
            <a:off x="1047738" y="1800225"/>
            <a:ext cx="12906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STARTUP</a:t>
            </a:r>
            <a:endParaRPr b="1"/>
          </a:p>
          <a:p>
            <a:pPr indent="0" lvl="0" marL="0" rtl="0" algn="ctr">
              <a:spcBef>
                <a:spcPts val="0"/>
              </a:spcBef>
              <a:spcAft>
                <a:spcPts val="0"/>
              </a:spcAft>
              <a:buNone/>
            </a:pPr>
            <a:r>
              <a:rPr b="1" lang="en" sz="1100"/>
              <a:t>Low Sales</a:t>
            </a:r>
            <a:endParaRPr b="1" sz="1100"/>
          </a:p>
          <a:p>
            <a:pPr indent="0" lvl="0" marL="0" rtl="0" algn="ctr">
              <a:spcBef>
                <a:spcPts val="0"/>
              </a:spcBef>
              <a:spcAft>
                <a:spcPts val="0"/>
              </a:spcAft>
              <a:buNone/>
            </a:pPr>
            <a:r>
              <a:rPr b="1" lang="en" sz="1100"/>
              <a:t>Low/No Profit</a:t>
            </a:r>
            <a:endParaRPr b="1" sz="1100"/>
          </a:p>
          <a:p>
            <a:pPr indent="0" lvl="0" marL="0" rtl="0" algn="ctr">
              <a:spcBef>
                <a:spcPts val="0"/>
              </a:spcBef>
              <a:spcAft>
                <a:spcPts val="0"/>
              </a:spcAft>
              <a:buNone/>
            </a:pPr>
            <a:r>
              <a:rPr b="1" lang="en" sz="1100"/>
              <a:t>Brand Unknown</a:t>
            </a:r>
            <a:endParaRPr b="1" sz="1100"/>
          </a:p>
        </p:txBody>
      </p:sp>
      <p:sp>
        <p:nvSpPr>
          <p:cNvPr id="106" name="Google Shape;106;p16"/>
          <p:cNvSpPr txBox="1"/>
          <p:nvPr/>
        </p:nvSpPr>
        <p:spPr>
          <a:xfrm>
            <a:off x="7208400" y="1704300"/>
            <a:ext cx="1290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POSSIBLE</a:t>
            </a:r>
            <a:endParaRPr b="1"/>
          </a:p>
          <a:p>
            <a:pPr indent="0" lvl="0" marL="0" rtl="0" algn="ctr">
              <a:spcBef>
                <a:spcPts val="0"/>
              </a:spcBef>
              <a:spcAft>
                <a:spcPts val="0"/>
              </a:spcAft>
              <a:buNone/>
            </a:pPr>
            <a:r>
              <a:rPr b="1" lang="en"/>
              <a:t>EXTENSION</a:t>
            </a:r>
            <a:endParaRPr b="1"/>
          </a:p>
          <a:p>
            <a:pPr indent="0" lvl="0" marL="0" rtl="0" algn="ctr">
              <a:spcBef>
                <a:spcPts val="0"/>
              </a:spcBef>
              <a:spcAft>
                <a:spcPts val="0"/>
              </a:spcAft>
              <a:buNone/>
            </a:pPr>
            <a:r>
              <a:rPr b="1" lang="en" sz="1100"/>
              <a:t>Innovation</a:t>
            </a:r>
            <a:endParaRPr b="1" sz="1100"/>
          </a:p>
          <a:p>
            <a:pPr indent="0" lvl="0" marL="0" rtl="0" algn="ctr">
              <a:spcBef>
                <a:spcPts val="0"/>
              </a:spcBef>
              <a:spcAft>
                <a:spcPts val="0"/>
              </a:spcAft>
              <a:buNone/>
            </a:pPr>
            <a:r>
              <a:rPr b="1" lang="en" sz="1100"/>
              <a:t>Market Share</a:t>
            </a:r>
            <a:endParaRPr b="1" sz="1100"/>
          </a:p>
          <a:p>
            <a:pPr indent="0" lvl="0" marL="0" rtl="0" algn="ctr">
              <a:spcBef>
                <a:spcPts val="0"/>
              </a:spcBef>
              <a:spcAft>
                <a:spcPts val="0"/>
              </a:spcAft>
              <a:buNone/>
            </a:pPr>
            <a:r>
              <a:rPr b="1" lang="en" sz="1100"/>
              <a:t>Increased Sales</a:t>
            </a:r>
            <a:endParaRPr b="1" sz="1100"/>
          </a:p>
          <a:p>
            <a:pPr indent="0" lvl="0" marL="0" rtl="0" algn="ctr">
              <a:spcBef>
                <a:spcPts val="0"/>
              </a:spcBef>
              <a:spcAft>
                <a:spcPts val="0"/>
              </a:spcAft>
              <a:buNone/>
            </a:pPr>
            <a:r>
              <a:t/>
            </a:r>
            <a:endParaRPr b="1" sz="1100"/>
          </a:p>
        </p:txBody>
      </p:sp>
      <p:cxnSp>
        <p:nvCxnSpPr>
          <p:cNvPr id="107" name="Google Shape;107;p16"/>
          <p:cNvCxnSpPr/>
          <p:nvPr/>
        </p:nvCxnSpPr>
        <p:spPr>
          <a:xfrm rot="10800000">
            <a:off x="904850" y="1228800"/>
            <a:ext cx="4800" cy="2733600"/>
          </a:xfrm>
          <a:prstGeom prst="straightConnector1">
            <a:avLst/>
          </a:prstGeom>
          <a:noFill/>
          <a:ln cap="flat" cmpd="sng" w="76200">
            <a:solidFill>
              <a:schemeClr val="dk2"/>
            </a:solidFill>
            <a:prstDash val="solid"/>
            <a:round/>
            <a:headEnd len="med" w="med" type="none"/>
            <a:tailEnd len="med" w="med" type="none"/>
          </a:ln>
        </p:spPr>
      </p:cxnSp>
      <p:sp>
        <p:nvSpPr>
          <p:cNvPr id="108" name="Google Shape;108;p16"/>
          <p:cNvSpPr txBox="1"/>
          <p:nvPr/>
        </p:nvSpPr>
        <p:spPr>
          <a:xfrm>
            <a:off x="-28500" y="2495550"/>
            <a:ext cx="1171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a:t>
            </a:r>
            <a:endParaRPr b="1">
              <a:solidFill>
                <a:schemeClr val="dk1"/>
              </a:solidFill>
            </a:endParaRPr>
          </a:p>
          <a:p>
            <a:pPr indent="0" lvl="0" marL="0" rtl="0" algn="ctr">
              <a:spcBef>
                <a:spcPts val="0"/>
              </a:spcBef>
              <a:spcAft>
                <a:spcPts val="0"/>
              </a:spcAft>
              <a:buNone/>
            </a:pPr>
            <a:r>
              <a:rPr b="1" lang="en">
                <a:solidFill>
                  <a:schemeClr val="dk1"/>
                </a:solidFill>
              </a:rPr>
              <a:t>SALES</a:t>
            </a:r>
            <a:endParaRPr b="1">
              <a:solidFill>
                <a:schemeClr val="dk1"/>
              </a:solidFill>
            </a:endParaRPr>
          </a:p>
          <a:p>
            <a:pPr indent="0" lvl="0" marL="0" rtl="0" algn="ctr">
              <a:spcBef>
                <a:spcPts val="0"/>
              </a:spcBef>
              <a:spcAft>
                <a:spcPts val="0"/>
              </a:spcAft>
              <a:buNone/>
            </a:pPr>
            <a:r>
              <a:rPr b="1" lang="en">
                <a:solidFill>
                  <a:schemeClr val="dk1"/>
                </a:solidFill>
              </a:rPr>
              <a:t>↡</a:t>
            </a:r>
            <a:endParaRPr b="1">
              <a:solidFill>
                <a:schemeClr val="dk1"/>
              </a:solidFill>
            </a:endParaRPr>
          </a:p>
        </p:txBody>
      </p:sp>
      <p:sp>
        <p:nvSpPr>
          <p:cNvPr id="109" name="Google Shape;109;p16"/>
          <p:cNvSpPr txBox="1"/>
          <p:nvPr/>
        </p:nvSpPr>
        <p:spPr>
          <a:xfrm>
            <a:off x="4193513" y="3886800"/>
            <a:ext cx="117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TIME ↠</a:t>
            </a:r>
            <a:endParaRPr b="1" sz="1900">
              <a:solidFill>
                <a:schemeClr val="dk1"/>
              </a:solidFill>
            </a:endParaRPr>
          </a:p>
        </p:txBody>
      </p:sp>
      <p:sp>
        <p:nvSpPr>
          <p:cNvPr id="110" name="Google Shape;110;p16"/>
          <p:cNvSpPr txBox="1"/>
          <p:nvPr/>
        </p:nvSpPr>
        <p:spPr>
          <a:xfrm>
            <a:off x="1774050" y="296763"/>
            <a:ext cx="5595900" cy="861900"/>
          </a:xfrm>
          <a:prstGeom prst="rect">
            <a:avLst/>
          </a:prstGeom>
          <a:noFill/>
          <a:ln>
            <a:noFill/>
          </a:ln>
          <a:effectLst>
            <a:outerShdw blurRad="57150" rotWithShape="0" algn="bl" dir="5400000" dist="571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lt1"/>
                </a:solidFill>
              </a:rPr>
              <a:t>Things Are Always Changing;</a:t>
            </a:r>
            <a:endParaRPr b="1" sz="2200">
              <a:solidFill>
                <a:schemeClr val="lt1"/>
              </a:solidFill>
            </a:endParaRPr>
          </a:p>
          <a:p>
            <a:pPr indent="0" lvl="0" marL="0" rtl="0" algn="ctr">
              <a:spcBef>
                <a:spcPts val="0"/>
              </a:spcBef>
              <a:spcAft>
                <a:spcPts val="0"/>
              </a:spcAft>
              <a:buNone/>
            </a:pPr>
            <a:r>
              <a:rPr b="1" lang="en" sz="2200">
                <a:solidFill>
                  <a:schemeClr val="lt1"/>
                </a:solidFill>
              </a:rPr>
              <a:t>New Priorities Come To Light.</a:t>
            </a:r>
            <a:endParaRPr sz="1900"/>
          </a:p>
        </p:txBody>
      </p:sp>
      <p:sp>
        <p:nvSpPr>
          <p:cNvPr id="111" name="Google Shape;111;p16"/>
          <p:cNvSpPr txBox="1"/>
          <p:nvPr/>
        </p:nvSpPr>
        <p:spPr>
          <a:xfrm>
            <a:off x="1107275" y="2563350"/>
            <a:ext cx="1171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38761D"/>
                </a:solidFill>
              </a:rPr>
              <a:t>Innovation</a:t>
            </a:r>
            <a:endParaRPr b="1" sz="1200">
              <a:solidFill>
                <a:srgbClr val="38761D"/>
              </a:solidFill>
            </a:endParaRPr>
          </a:p>
        </p:txBody>
      </p:sp>
      <p:sp>
        <p:nvSpPr>
          <p:cNvPr id="112" name="Google Shape;112;p16"/>
          <p:cNvSpPr txBox="1"/>
          <p:nvPr/>
        </p:nvSpPr>
        <p:spPr>
          <a:xfrm>
            <a:off x="1107288" y="3269250"/>
            <a:ext cx="117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38761D"/>
                </a:solidFill>
              </a:rPr>
              <a:t>Brand Awareness</a:t>
            </a:r>
            <a:endParaRPr b="1" sz="1200">
              <a:solidFill>
                <a:srgbClr val="38761D"/>
              </a:solidFill>
            </a:endParaRPr>
          </a:p>
        </p:txBody>
      </p:sp>
      <p:sp>
        <p:nvSpPr>
          <p:cNvPr id="113" name="Google Shape;113;p16"/>
          <p:cNvSpPr txBox="1"/>
          <p:nvPr/>
        </p:nvSpPr>
        <p:spPr>
          <a:xfrm>
            <a:off x="1107288" y="2815125"/>
            <a:ext cx="117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38761D"/>
                </a:solidFill>
              </a:rPr>
              <a:t>Senior</a:t>
            </a:r>
            <a:endParaRPr b="1" sz="1200">
              <a:solidFill>
                <a:srgbClr val="38761D"/>
              </a:solidFill>
            </a:endParaRPr>
          </a:p>
          <a:p>
            <a:pPr indent="0" lvl="0" marL="0" rtl="0" algn="ctr">
              <a:spcBef>
                <a:spcPts val="0"/>
              </a:spcBef>
              <a:spcAft>
                <a:spcPts val="0"/>
              </a:spcAft>
              <a:buNone/>
            </a:pPr>
            <a:r>
              <a:rPr b="1" lang="en" sz="1200">
                <a:solidFill>
                  <a:srgbClr val="38761D"/>
                </a:solidFill>
              </a:rPr>
              <a:t>Leader</a:t>
            </a:r>
            <a:endParaRPr b="1" sz="1200">
              <a:solidFill>
                <a:srgbClr val="38761D"/>
              </a:solidFill>
            </a:endParaRPr>
          </a:p>
        </p:txBody>
      </p:sp>
      <p:sp>
        <p:nvSpPr>
          <p:cNvPr id="114" name="Google Shape;114;p16"/>
          <p:cNvSpPr txBox="1"/>
          <p:nvPr/>
        </p:nvSpPr>
        <p:spPr>
          <a:xfrm>
            <a:off x="2638425" y="2552700"/>
            <a:ext cx="1171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1155CC"/>
                </a:solidFill>
              </a:rPr>
              <a:t>Personnel</a:t>
            </a:r>
            <a:endParaRPr b="1" sz="1200">
              <a:solidFill>
                <a:srgbClr val="1155CC"/>
              </a:solidFill>
            </a:endParaRPr>
          </a:p>
        </p:txBody>
      </p:sp>
      <p:sp>
        <p:nvSpPr>
          <p:cNvPr id="115" name="Google Shape;115;p16"/>
          <p:cNvSpPr txBox="1"/>
          <p:nvPr/>
        </p:nvSpPr>
        <p:spPr>
          <a:xfrm>
            <a:off x="2638425" y="2857500"/>
            <a:ext cx="117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1155CC"/>
                </a:solidFill>
              </a:rPr>
              <a:t>Operational Processes</a:t>
            </a:r>
            <a:endParaRPr b="1" sz="1200">
              <a:solidFill>
                <a:srgbClr val="1155CC"/>
              </a:solidFill>
            </a:endParaRPr>
          </a:p>
        </p:txBody>
      </p:sp>
      <p:sp>
        <p:nvSpPr>
          <p:cNvPr id="116" name="Google Shape;116;p16"/>
          <p:cNvSpPr txBox="1"/>
          <p:nvPr/>
        </p:nvSpPr>
        <p:spPr>
          <a:xfrm>
            <a:off x="2645663" y="3326850"/>
            <a:ext cx="117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1155CC"/>
                </a:solidFill>
              </a:rPr>
              <a:t>Profit Margins</a:t>
            </a:r>
            <a:endParaRPr b="1" sz="1200">
              <a:solidFill>
                <a:srgbClr val="1155CC"/>
              </a:solidFill>
            </a:endParaRPr>
          </a:p>
        </p:txBody>
      </p:sp>
      <p:sp>
        <p:nvSpPr>
          <p:cNvPr id="117" name="Google Shape;117;p16"/>
          <p:cNvSpPr txBox="1"/>
          <p:nvPr/>
        </p:nvSpPr>
        <p:spPr>
          <a:xfrm>
            <a:off x="4193513" y="3476625"/>
            <a:ext cx="1171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ED7D31"/>
                </a:solidFill>
              </a:rPr>
              <a:t>Innovation</a:t>
            </a:r>
            <a:endParaRPr b="1" sz="1200">
              <a:solidFill>
                <a:srgbClr val="ED7D31"/>
              </a:solidFill>
            </a:endParaRPr>
          </a:p>
        </p:txBody>
      </p:sp>
      <p:sp>
        <p:nvSpPr>
          <p:cNvPr id="118" name="Google Shape;118;p16"/>
          <p:cNvSpPr txBox="1"/>
          <p:nvPr/>
        </p:nvSpPr>
        <p:spPr>
          <a:xfrm>
            <a:off x="4193500" y="3020500"/>
            <a:ext cx="117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ED7D31"/>
                </a:solidFill>
              </a:rPr>
              <a:t>Market Awareness</a:t>
            </a:r>
            <a:endParaRPr b="1" sz="1200">
              <a:solidFill>
                <a:srgbClr val="ED7D31"/>
              </a:solidFill>
            </a:endParaRPr>
          </a:p>
        </p:txBody>
      </p:sp>
      <p:sp>
        <p:nvSpPr>
          <p:cNvPr id="119" name="Google Shape;119;p16"/>
          <p:cNvSpPr txBox="1"/>
          <p:nvPr/>
        </p:nvSpPr>
        <p:spPr>
          <a:xfrm>
            <a:off x="4193500" y="2575675"/>
            <a:ext cx="117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ED7D31"/>
                </a:solidFill>
              </a:rPr>
              <a:t>Competitive Analysis</a:t>
            </a:r>
            <a:endParaRPr b="1" sz="1200">
              <a:solidFill>
                <a:srgbClr val="ED7D3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200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2000"/>
                                        <p:tgtEl>
                                          <p:spTgt spid="1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2000"/>
                                        <p:tgtEl>
                                          <p:spTgt spid="11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2000"/>
                                        <p:tgtEl>
                                          <p:spTgt spid="1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2000"/>
                                        <p:tgtEl>
                                          <p:spTgt spid="11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2000"/>
                                        <p:tgtEl>
                                          <p:spTgt spid="1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200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2000"/>
                                        <p:tgtEl>
                                          <p:spTgt spid="11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2000"/>
                                        <p:tgtEl>
                                          <p:spTgt spid="1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7"/>
          <p:cNvPicPr preferRelativeResize="0"/>
          <p:nvPr/>
        </p:nvPicPr>
        <p:blipFill rotWithShape="1">
          <a:blip r:embed="rId3">
            <a:alphaModFix/>
          </a:blip>
          <a:srcRect b="15604" l="0" r="0" t="0"/>
          <a:stretch/>
        </p:blipFill>
        <p:spPr>
          <a:xfrm>
            <a:off x="0" y="0"/>
            <a:ext cx="9144003" cy="5143501"/>
          </a:xfrm>
          <a:prstGeom prst="rect">
            <a:avLst/>
          </a:prstGeom>
          <a:noFill/>
          <a:ln>
            <a:noFill/>
          </a:ln>
        </p:spPr>
      </p:pic>
      <p:sp>
        <p:nvSpPr>
          <p:cNvPr id="125" name="Google Shape;125;p17"/>
          <p:cNvSpPr txBox="1"/>
          <p:nvPr/>
        </p:nvSpPr>
        <p:spPr>
          <a:xfrm>
            <a:off x="523875" y="352425"/>
            <a:ext cx="6353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lt1"/>
                </a:solidFill>
              </a:rPr>
              <a:t>You cannot gain clarity by looking at the forest.</a:t>
            </a:r>
            <a:endParaRPr b="1" sz="2000">
              <a:solidFill>
                <a:schemeClr val="lt1"/>
              </a:solidFill>
            </a:endParaRPr>
          </a:p>
        </p:txBody>
      </p:sp>
      <p:pic>
        <p:nvPicPr>
          <p:cNvPr id="126" name="Google Shape;126;p17"/>
          <p:cNvPicPr preferRelativeResize="0"/>
          <p:nvPr/>
        </p:nvPicPr>
        <p:blipFill>
          <a:blip r:embed="rId4">
            <a:alphaModFix/>
          </a:blip>
          <a:stretch>
            <a:fillRect/>
          </a:stretch>
        </p:blipFill>
        <p:spPr>
          <a:xfrm>
            <a:off x="5676071" y="2809875"/>
            <a:ext cx="3344102" cy="2228850"/>
          </a:xfrm>
          <a:prstGeom prst="rect">
            <a:avLst/>
          </a:prstGeom>
          <a:noFill/>
          <a:ln cap="flat" cmpd="sng" w="19050">
            <a:solidFill>
              <a:schemeClr val="lt1"/>
            </a:solidFill>
            <a:prstDash val="solid"/>
            <a:round/>
            <a:headEnd len="sm" w="sm" type="none"/>
            <a:tailEnd len="sm" w="sm" type="none"/>
          </a:ln>
        </p:spPr>
      </p:pic>
      <p:sp>
        <p:nvSpPr>
          <p:cNvPr id="127" name="Google Shape;127;p17"/>
          <p:cNvSpPr txBox="1"/>
          <p:nvPr/>
        </p:nvSpPr>
        <p:spPr>
          <a:xfrm>
            <a:off x="2657475" y="2181225"/>
            <a:ext cx="63531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000">
                <a:solidFill>
                  <a:schemeClr val="lt1"/>
                </a:solidFill>
              </a:rPr>
              <a:t>Focus on the trees.</a:t>
            </a:r>
            <a:endParaRPr b="1" sz="2000">
              <a:solidFill>
                <a:schemeClr val="lt1"/>
              </a:solidFill>
            </a:endParaRPr>
          </a:p>
        </p:txBody>
      </p:sp>
      <p:sp>
        <p:nvSpPr>
          <p:cNvPr id="128" name="Google Shape;128;p17"/>
          <p:cNvSpPr txBox="1"/>
          <p:nvPr/>
        </p:nvSpPr>
        <p:spPr>
          <a:xfrm>
            <a:off x="400050" y="1562100"/>
            <a:ext cx="2466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lt1"/>
                </a:solidFill>
                <a:latin typeface="Montserrat Medium"/>
                <a:ea typeface="Montserrat Medium"/>
                <a:cs typeface="Montserrat Medium"/>
                <a:sym typeface="Montserrat Medium"/>
              </a:rPr>
              <a:t>Market Drivers</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Growth</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Large Potential Market</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Dominant Market Share</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Recurring Revenue</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Barriers to Entry</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Product Differentiation</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Brand</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Margin Advantage</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Customer Diversification</a:t>
            </a:r>
            <a:endParaRPr>
              <a:solidFill>
                <a:schemeClr val="lt1"/>
              </a:solidFill>
            </a:endParaRPr>
          </a:p>
        </p:txBody>
      </p:sp>
      <p:sp>
        <p:nvSpPr>
          <p:cNvPr id="129" name="Google Shape;129;p17"/>
          <p:cNvSpPr txBox="1"/>
          <p:nvPr/>
        </p:nvSpPr>
        <p:spPr>
          <a:xfrm>
            <a:off x="2990850" y="1562100"/>
            <a:ext cx="2466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Montserrat Medium"/>
                <a:ea typeface="Montserrat Medium"/>
                <a:cs typeface="Montserrat Medium"/>
                <a:sym typeface="Montserrat Medium"/>
              </a:rPr>
              <a:t>Operational Drivers</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Business Overview</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Financial</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Sales &amp; Marketing</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Operations</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Customer Satisfaction</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Senior Management</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Human Resources</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Legal</a:t>
            </a:r>
            <a:endParaRPr sz="1100">
              <a:solidFill>
                <a:schemeClr val="lt1"/>
              </a:solidFill>
              <a:latin typeface="Montserrat Medium"/>
              <a:ea typeface="Montserrat Medium"/>
              <a:cs typeface="Montserrat Medium"/>
              <a:sym typeface="Montserrat Medium"/>
            </a:endParaRPr>
          </a:p>
          <a:p>
            <a:pPr indent="-298450" lvl="0" marL="457200" rtl="0" algn="l">
              <a:spcBef>
                <a:spcPts val="0"/>
              </a:spcBef>
              <a:spcAft>
                <a:spcPts val="0"/>
              </a:spcAft>
              <a:buClr>
                <a:schemeClr val="lt1"/>
              </a:buClr>
              <a:buSzPts val="1100"/>
              <a:buFont typeface="Montserrat Medium"/>
              <a:buChar char="●"/>
            </a:pPr>
            <a:r>
              <a:rPr lang="en" sz="1100">
                <a:solidFill>
                  <a:schemeClr val="lt1"/>
                </a:solidFill>
                <a:latin typeface="Montserrat Medium"/>
                <a:ea typeface="Montserrat Medium"/>
                <a:cs typeface="Montserrat Medium"/>
                <a:sym typeface="Montserrat Medium"/>
              </a:rPr>
              <a:t>Innovation</a:t>
            </a:r>
            <a:endParaRPr sz="1100">
              <a:solidFill>
                <a:schemeClr val="lt1"/>
              </a:solidFill>
              <a:latin typeface="Montserrat Medium"/>
              <a:ea typeface="Montserrat Medium"/>
              <a:cs typeface="Montserrat Medium"/>
              <a:sym typeface="Montserrat Medium"/>
            </a:endParaRPr>
          </a:p>
        </p:txBody>
      </p:sp>
      <p:sp>
        <p:nvSpPr>
          <p:cNvPr id="130" name="Google Shape;130;p17"/>
          <p:cNvSpPr txBox="1"/>
          <p:nvPr/>
        </p:nvSpPr>
        <p:spPr>
          <a:xfrm>
            <a:off x="400050" y="3228975"/>
            <a:ext cx="486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a:t>
            </a:r>
            <a:endParaRPr>
              <a:solidFill>
                <a:schemeClr val="lt1"/>
              </a:solidFill>
            </a:endParaRPr>
          </a:p>
          <a:p>
            <a:pPr indent="0" lvl="0" marL="0" rtl="0" algn="ctr">
              <a:spcBef>
                <a:spcPts val="0"/>
              </a:spcBef>
              <a:spcAft>
                <a:spcPts val="0"/>
              </a:spcAft>
              <a:buNone/>
            </a:pPr>
            <a:r>
              <a:rPr lang="en">
                <a:solidFill>
                  <a:schemeClr val="lt1"/>
                </a:solidFill>
              </a:rPr>
              <a:t>$ TOTAL VALUE $</a:t>
            </a:r>
            <a:endParaRPr>
              <a:solidFill>
                <a:schemeClr val="lt1"/>
              </a:solidFill>
            </a:endParaRPr>
          </a:p>
          <a:p>
            <a:pPr indent="0" lvl="0" marL="0" rtl="0" algn="ctr">
              <a:spcBef>
                <a:spcPts val="0"/>
              </a:spcBef>
              <a:spcAft>
                <a:spcPts val="0"/>
              </a:spcAft>
              <a:buNone/>
            </a:pPr>
            <a:r>
              <a:rPr lang="en">
                <a:solidFill>
                  <a:schemeClr val="lt1"/>
                </a:solidFill>
              </a:rPr>
              <a:t>Potential Value</a:t>
            </a:r>
            <a:endParaRPr>
              <a:solidFill>
                <a:schemeClr val="lt1"/>
              </a:solidFill>
            </a:endParaRPr>
          </a:p>
          <a:p>
            <a:pPr indent="0" lvl="0" marL="0" rtl="0" algn="ctr">
              <a:spcBef>
                <a:spcPts val="0"/>
              </a:spcBef>
              <a:spcAft>
                <a:spcPts val="0"/>
              </a:spcAft>
              <a:buNone/>
            </a:pPr>
            <a:r>
              <a:rPr lang="en">
                <a:solidFill>
                  <a:schemeClr val="lt1"/>
                </a:solidFill>
              </a:rPr>
              <a:t>How to Close the Gap</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rotWithShape="1">
          <a:blip r:embed="rId3">
            <a:alphaModFix/>
          </a:blip>
          <a:srcRect b="23254" l="0" r="8933" t="0"/>
          <a:stretch/>
        </p:blipFill>
        <p:spPr>
          <a:xfrm>
            <a:off x="0" y="0"/>
            <a:ext cx="9144003" cy="5143502"/>
          </a:xfrm>
          <a:prstGeom prst="rect">
            <a:avLst/>
          </a:prstGeom>
          <a:noFill/>
          <a:ln>
            <a:noFill/>
          </a:ln>
        </p:spPr>
      </p:pic>
      <p:sp>
        <p:nvSpPr>
          <p:cNvPr id="136" name="Google Shape;136;p18"/>
          <p:cNvSpPr txBox="1"/>
          <p:nvPr/>
        </p:nvSpPr>
        <p:spPr>
          <a:xfrm>
            <a:off x="4105275" y="185800"/>
            <a:ext cx="3219600" cy="1062000"/>
          </a:xfrm>
          <a:prstGeom prst="rect">
            <a:avLst/>
          </a:prstGeom>
          <a:noFill/>
          <a:ln>
            <a:noFill/>
          </a:ln>
          <a:effectLst>
            <a:outerShdw blurRad="57150" rotWithShape="0" algn="bl" dir="5400000" dist="57150">
              <a:srgbClr val="B7B7B7">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rgbClr val="1F406F"/>
                </a:solidFill>
              </a:rPr>
              <a:t>Where Are You?</a:t>
            </a:r>
            <a:endParaRPr b="1" sz="1900">
              <a:solidFill>
                <a:srgbClr val="1F406F"/>
              </a:solidFill>
            </a:endParaRPr>
          </a:p>
          <a:p>
            <a:pPr indent="0" lvl="0" marL="0" rtl="0" algn="ctr">
              <a:spcBef>
                <a:spcPts val="0"/>
              </a:spcBef>
              <a:spcAft>
                <a:spcPts val="0"/>
              </a:spcAft>
              <a:buNone/>
            </a:pPr>
            <a:r>
              <a:rPr b="1" lang="en" sz="1900">
                <a:solidFill>
                  <a:srgbClr val="1F406F"/>
                </a:solidFill>
              </a:rPr>
              <a:t>Where Could You Be?</a:t>
            </a:r>
            <a:endParaRPr b="1" sz="1900">
              <a:solidFill>
                <a:srgbClr val="1F406F"/>
              </a:solidFill>
            </a:endParaRPr>
          </a:p>
          <a:p>
            <a:pPr indent="0" lvl="0" marL="0" rtl="0" algn="ctr">
              <a:spcBef>
                <a:spcPts val="0"/>
              </a:spcBef>
              <a:spcAft>
                <a:spcPts val="0"/>
              </a:spcAft>
              <a:buNone/>
            </a:pPr>
            <a:r>
              <a:rPr b="1" lang="en" sz="1900">
                <a:solidFill>
                  <a:srgbClr val="1F406F"/>
                </a:solidFill>
              </a:rPr>
              <a:t>How Do You Get There?</a:t>
            </a:r>
            <a:endParaRPr b="1" sz="1900">
              <a:solidFill>
                <a:srgbClr val="1F406F"/>
              </a:solidFill>
            </a:endParaRPr>
          </a:p>
        </p:txBody>
      </p:sp>
      <p:sp>
        <p:nvSpPr>
          <p:cNvPr id="137" name="Google Shape;137;p18"/>
          <p:cNvSpPr txBox="1"/>
          <p:nvPr/>
        </p:nvSpPr>
        <p:spPr>
          <a:xfrm>
            <a:off x="356875" y="1183375"/>
            <a:ext cx="2311800" cy="2062500"/>
          </a:xfrm>
          <a:prstGeom prst="rect">
            <a:avLst/>
          </a:prstGeom>
          <a:solidFill>
            <a:srgbClr val="FFFFFF">
              <a:alpha val="5409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Market Drivers</a:t>
            </a:r>
            <a:endParaRPr>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Growth</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Large Potential Market</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Dominant Market Share</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Recurring Revenue</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Barriers to Entry</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Product Differentiation</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Brand</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Margin Advantage</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Customer Diversification</a:t>
            </a:r>
            <a:endParaRPr sz="1200">
              <a:solidFill>
                <a:srgbClr val="999999"/>
              </a:solidFill>
            </a:endParaRPr>
          </a:p>
        </p:txBody>
      </p:sp>
      <p:sp>
        <p:nvSpPr>
          <p:cNvPr id="138" name="Google Shape;138;p18"/>
          <p:cNvSpPr txBox="1"/>
          <p:nvPr/>
        </p:nvSpPr>
        <p:spPr>
          <a:xfrm>
            <a:off x="6376675" y="1183375"/>
            <a:ext cx="2311800" cy="2062500"/>
          </a:xfrm>
          <a:prstGeom prst="rect">
            <a:avLst/>
          </a:prstGeom>
          <a:solidFill>
            <a:srgbClr val="FFFFFF">
              <a:alpha val="5409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Operational Drivers</a:t>
            </a:r>
            <a:endParaRPr>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Business Overview</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Financial</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Sales &amp; Marketing</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Operations</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Customer Satisfaction</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Senior Management</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Human Resources</a:t>
            </a:r>
            <a:endParaRPr sz="1200">
              <a:solidFill>
                <a:srgbClr val="999999"/>
              </a:solidFill>
            </a:endParaRPr>
          </a:p>
          <a:p>
            <a:pPr indent="-304800" lvl="0" marL="457200" rtl="0" algn="l">
              <a:spcBef>
                <a:spcPts val="0"/>
              </a:spcBef>
              <a:spcAft>
                <a:spcPts val="0"/>
              </a:spcAft>
              <a:buClr>
                <a:srgbClr val="999999"/>
              </a:buClr>
              <a:buSzPts val="1200"/>
              <a:buChar char="●"/>
            </a:pPr>
            <a:r>
              <a:rPr lang="en" sz="1200">
                <a:solidFill>
                  <a:srgbClr val="999999"/>
                </a:solidFill>
              </a:rPr>
              <a:t>Legal</a:t>
            </a:r>
            <a:endParaRPr sz="1200">
              <a:solidFill>
                <a:srgbClr val="999999"/>
              </a:solidFill>
            </a:endParaRPr>
          </a:p>
          <a:p>
            <a:pPr indent="-304800" lvl="0" marL="457200" rtl="0" algn="l">
              <a:spcBef>
                <a:spcPts val="0"/>
              </a:spcBef>
              <a:spcAft>
                <a:spcPts val="0"/>
              </a:spcAft>
              <a:buSzPts val="1200"/>
              <a:buChar char="●"/>
            </a:pPr>
            <a:r>
              <a:rPr lang="en" sz="1200"/>
              <a:t>Innovation</a:t>
            </a:r>
            <a:endParaRPr sz="1200"/>
          </a:p>
        </p:txBody>
      </p:sp>
      <p:pic>
        <p:nvPicPr>
          <p:cNvPr id="139" name="Google Shape;139;p18"/>
          <p:cNvPicPr preferRelativeResize="0"/>
          <p:nvPr/>
        </p:nvPicPr>
        <p:blipFill rotWithShape="1">
          <a:blip r:embed="rId4">
            <a:alphaModFix/>
          </a:blip>
          <a:srcRect b="48673" l="0" r="0" t="2481"/>
          <a:stretch/>
        </p:blipFill>
        <p:spPr>
          <a:xfrm>
            <a:off x="1104450" y="2860275"/>
            <a:ext cx="6935100" cy="1703700"/>
          </a:xfrm>
          <a:prstGeom prst="rect">
            <a:avLst/>
          </a:prstGeom>
          <a:noFill/>
          <a:ln cap="flat" cmpd="sng" w="19050">
            <a:solidFill>
              <a:srgbClr val="595959"/>
            </a:solidFill>
            <a:prstDash val="solid"/>
            <a:round/>
            <a:headEnd len="sm" w="sm" type="none"/>
            <a:tailEnd len="sm" w="sm" type="none"/>
          </a:ln>
          <a:effectLst>
            <a:outerShdw blurRad="57150" rotWithShape="0" algn="bl" dir="2460000" dist="104775">
              <a:srgbClr val="000000">
                <a:alpha val="50000"/>
              </a:srgbClr>
            </a:outerShdw>
          </a:effectLst>
        </p:spPr>
      </p:pic>
      <p:sp>
        <p:nvSpPr>
          <p:cNvPr id="140" name="Google Shape;140;p18"/>
          <p:cNvSpPr/>
          <p:nvPr/>
        </p:nvSpPr>
        <p:spPr>
          <a:xfrm>
            <a:off x="3305174" y="3323425"/>
            <a:ext cx="1873200" cy="620100"/>
          </a:xfrm>
          <a:prstGeom prst="roundRect">
            <a:avLst>
              <a:gd fmla="val 16667" name="adj"/>
            </a:avLst>
          </a:prstGeom>
          <a:noFill/>
          <a:ln cap="flat" cmpd="sng" w="19050">
            <a:solidFill>
              <a:srgbClr val="A61C00"/>
            </a:solidFill>
            <a:prstDash val="solid"/>
            <a:round/>
            <a:headEnd len="sm" w="sm" type="none"/>
            <a:tailEnd len="sm" w="sm" type="none"/>
          </a:ln>
          <a:effectLst>
            <a:outerShdw blurRad="85725" rotWithShape="0" algn="bl" dir="1620000" dist="47625">
              <a:srgbClr val="A61C00">
                <a:alpha val="7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1132425" y="3323425"/>
            <a:ext cx="944100" cy="620100"/>
          </a:xfrm>
          <a:prstGeom prst="roundRect">
            <a:avLst>
              <a:gd fmla="val 16667" name="adj"/>
            </a:avLst>
          </a:prstGeom>
          <a:noFill/>
          <a:ln cap="flat" cmpd="sng" w="19050">
            <a:solidFill>
              <a:srgbClr val="A61C00"/>
            </a:solidFill>
            <a:prstDash val="solid"/>
            <a:round/>
            <a:headEnd len="sm" w="sm" type="none"/>
            <a:tailEnd len="sm" w="sm" type="none"/>
          </a:ln>
          <a:effectLst>
            <a:outerShdw blurRad="85725" rotWithShape="0" algn="bl" dir="1620000" dist="47625">
              <a:srgbClr val="A61C00">
                <a:alpha val="7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2162175" y="3323425"/>
            <a:ext cx="944100" cy="620100"/>
          </a:xfrm>
          <a:prstGeom prst="roundRect">
            <a:avLst>
              <a:gd fmla="val 16667" name="adj"/>
            </a:avLst>
          </a:prstGeom>
          <a:noFill/>
          <a:ln cap="flat" cmpd="sng" w="19050">
            <a:solidFill>
              <a:srgbClr val="A61C00"/>
            </a:solidFill>
            <a:prstDash val="solid"/>
            <a:round/>
            <a:headEnd len="sm" w="sm" type="none"/>
            <a:tailEnd len="sm" w="sm" type="none"/>
          </a:ln>
          <a:effectLst>
            <a:outerShdw blurRad="85725" rotWithShape="0" algn="bl" dir="1620000" dist="47625">
              <a:srgbClr val="A61C00">
                <a:alpha val="7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6219825" y="3780625"/>
            <a:ext cx="1778100" cy="620100"/>
          </a:xfrm>
          <a:prstGeom prst="roundRect">
            <a:avLst>
              <a:gd fmla="val 16667" name="adj"/>
            </a:avLst>
          </a:prstGeom>
          <a:noFill/>
          <a:ln cap="flat" cmpd="sng" w="19050">
            <a:solidFill>
              <a:srgbClr val="A61C00"/>
            </a:solidFill>
            <a:prstDash val="solid"/>
            <a:round/>
            <a:headEnd len="sm" w="sm" type="none"/>
            <a:tailEnd len="sm" w="sm" type="none"/>
          </a:ln>
          <a:effectLst>
            <a:outerShdw blurRad="85725" rotWithShape="0" algn="bl" dir="1620000" dist="47625">
              <a:srgbClr val="A61C00">
                <a:alpha val="7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9"/>
          <p:cNvPicPr preferRelativeResize="0"/>
          <p:nvPr/>
        </p:nvPicPr>
        <p:blipFill rotWithShape="1">
          <a:blip r:embed="rId3">
            <a:alphaModFix/>
          </a:blip>
          <a:srcRect b="5621" l="0" r="0" t="8022"/>
          <a:stretch/>
        </p:blipFill>
        <p:spPr>
          <a:xfrm>
            <a:off x="0" y="0"/>
            <a:ext cx="9144003" cy="5143500"/>
          </a:xfrm>
          <a:prstGeom prst="rect">
            <a:avLst/>
          </a:prstGeom>
          <a:noFill/>
          <a:ln>
            <a:noFill/>
          </a:ln>
        </p:spPr>
      </p:pic>
      <p:sp>
        <p:nvSpPr>
          <p:cNvPr id="149" name="Google Shape;149;p19"/>
          <p:cNvSpPr txBox="1"/>
          <p:nvPr/>
        </p:nvSpPr>
        <p:spPr>
          <a:xfrm>
            <a:off x="1933575" y="1866900"/>
            <a:ext cx="4381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t>bit.ly/t123cy2</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0"/>
          <p:cNvPicPr preferRelativeResize="0"/>
          <p:nvPr/>
        </p:nvPicPr>
        <p:blipFill rotWithShape="1">
          <a:blip r:embed="rId3">
            <a:alphaModFix/>
          </a:blip>
          <a:srcRect b="16303" l="-836" r="0" t="0"/>
          <a:stretch/>
        </p:blipFill>
        <p:spPr>
          <a:xfrm>
            <a:off x="-76250" y="0"/>
            <a:ext cx="9220250" cy="5143501"/>
          </a:xfrm>
          <a:prstGeom prst="rect">
            <a:avLst/>
          </a:prstGeom>
          <a:noFill/>
          <a:ln>
            <a:noFill/>
          </a:ln>
        </p:spPr>
      </p:pic>
      <p:pic>
        <p:nvPicPr>
          <p:cNvPr id="155" name="Google Shape;155;p20"/>
          <p:cNvPicPr preferRelativeResize="0"/>
          <p:nvPr/>
        </p:nvPicPr>
        <p:blipFill>
          <a:blip r:embed="rId4">
            <a:alphaModFix/>
          </a:blip>
          <a:stretch>
            <a:fillRect/>
          </a:stretch>
        </p:blipFill>
        <p:spPr>
          <a:xfrm>
            <a:off x="552450" y="142875"/>
            <a:ext cx="5905499" cy="2534775"/>
          </a:xfrm>
          <a:prstGeom prst="rect">
            <a:avLst/>
          </a:prstGeom>
          <a:noFill/>
          <a:ln cap="flat" cmpd="sng" w="9525">
            <a:solidFill>
              <a:schemeClr val="dk1"/>
            </a:solidFill>
            <a:prstDash val="solid"/>
            <a:round/>
            <a:headEnd len="sm" w="sm" type="none"/>
            <a:tailEnd len="sm" w="sm" type="none"/>
          </a:ln>
        </p:spPr>
      </p:pic>
      <p:pic>
        <p:nvPicPr>
          <p:cNvPr id="156" name="Google Shape;156;p20"/>
          <p:cNvPicPr preferRelativeResize="0"/>
          <p:nvPr/>
        </p:nvPicPr>
        <p:blipFill>
          <a:blip r:embed="rId5">
            <a:alphaModFix/>
          </a:blip>
          <a:stretch>
            <a:fillRect/>
          </a:stretch>
        </p:blipFill>
        <p:spPr>
          <a:xfrm>
            <a:off x="2686050" y="2456319"/>
            <a:ext cx="5905499" cy="253478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1"/>
          <p:cNvPicPr preferRelativeResize="0"/>
          <p:nvPr/>
        </p:nvPicPr>
        <p:blipFill rotWithShape="1">
          <a:blip r:embed="rId3">
            <a:alphaModFix/>
          </a:blip>
          <a:srcRect b="10608" l="0" r="0" t="4996"/>
          <a:stretch/>
        </p:blipFill>
        <p:spPr>
          <a:xfrm>
            <a:off x="0" y="0"/>
            <a:ext cx="9144003" cy="5143501"/>
          </a:xfrm>
          <a:prstGeom prst="rect">
            <a:avLst/>
          </a:prstGeom>
          <a:noFill/>
          <a:ln>
            <a:noFill/>
          </a:ln>
        </p:spPr>
      </p:pic>
      <p:pic>
        <p:nvPicPr>
          <p:cNvPr id="162" name="Google Shape;162;p21"/>
          <p:cNvPicPr preferRelativeResize="0"/>
          <p:nvPr/>
        </p:nvPicPr>
        <p:blipFill>
          <a:blip r:embed="rId4">
            <a:alphaModFix/>
          </a:blip>
          <a:stretch>
            <a:fillRect/>
          </a:stretch>
        </p:blipFill>
        <p:spPr>
          <a:xfrm>
            <a:off x="3492950" y="1952625"/>
            <a:ext cx="5098600" cy="27588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